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1"/>
  </p:notesMasterIdLst>
  <p:handoutMasterIdLst>
    <p:handoutMasterId r:id="rId62"/>
  </p:handoutMasterIdLst>
  <p:sldIdLst>
    <p:sldId id="277" r:id="rId3"/>
    <p:sldId id="267" r:id="rId4"/>
    <p:sldId id="278" r:id="rId5"/>
    <p:sldId id="331" r:id="rId6"/>
    <p:sldId id="332" r:id="rId7"/>
    <p:sldId id="329" r:id="rId8"/>
    <p:sldId id="330" r:id="rId9"/>
    <p:sldId id="342" r:id="rId10"/>
    <p:sldId id="299" r:id="rId11"/>
    <p:sldId id="295" r:id="rId12"/>
    <p:sldId id="286" r:id="rId13"/>
    <p:sldId id="343" r:id="rId14"/>
    <p:sldId id="288" r:id="rId15"/>
    <p:sldId id="287" r:id="rId16"/>
    <p:sldId id="289" r:id="rId17"/>
    <p:sldId id="345" r:id="rId18"/>
    <p:sldId id="292" r:id="rId19"/>
    <p:sldId id="293" r:id="rId20"/>
    <p:sldId id="290" r:id="rId21"/>
    <p:sldId id="291" r:id="rId22"/>
    <p:sldId id="294" r:id="rId23"/>
    <p:sldId id="318" r:id="rId24"/>
    <p:sldId id="296" r:id="rId25"/>
    <p:sldId id="306" r:id="rId26"/>
    <p:sldId id="322" r:id="rId27"/>
    <p:sldId id="307" r:id="rId28"/>
    <p:sldId id="308" r:id="rId29"/>
    <p:sldId id="309" r:id="rId30"/>
    <p:sldId id="311" r:id="rId31"/>
    <p:sldId id="312" r:id="rId32"/>
    <p:sldId id="313" r:id="rId33"/>
    <p:sldId id="314" r:id="rId34"/>
    <p:sldId id="344" r:id="rId35"/>
    <p:sldId id="315" r:id="rId36"/>
    <p:sldId id="321" r:id="rId37"/>
    <p:sldId id="328" r:id="rId38"/>
    <p:sldId id="316" r:id="rId39"/>
    <p:sldId id="317" r:id="rId40"/>
    <p:sldId id="297" r:id="rId41"/>
    <p:sldId id="300" r:id="rId42"/>
    <p:sldId id="301" r:id="rId43"/>
    <p:sldId id="302" r:id="rId44"/>
    <p:sldId id="303" r:id="rId45"/>
    <p:sldId id="304" r:id="rId46"/>
    <p:sldId id="319" r:id="rId47"/>
    <p:sldId id="320" r:id="rId48"/>
    <p:sldId id="323" r:id="rId49"/>
    <p:sldId id="326" r:id="rId50"/>
    <p:sldId id="327" r:id="rId51"/>
    <p:sldId id="333" r:id="rId52"/>
    <p:sldId id="334" r:id="rId53"/>
    <p:sldId id="335" r:id="rId54"/>
    <p:sldId id="336" r:id="rId55"/>
    <p:sldId id="337" r:id="rId56"/>
    <p:sldId id="338" r:id="rId57"/>
    <p:sldId id="339" r:id="rId58"/>
    <p:sldId id="340" r:id="rId59"/>
    <p:sldId id="34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0807" autoAdjust="0"/>
  </p:normalViewPr>
  <p:slideViewPr>
    <p:cSldViewPr snapToGrid="0">
      <p:cViewPr varScale="1">
        <p:scale>
          <a:sx n="76" d="100"/>
          <a:sy n="76" d="100"/>
        </p:scale>
        <p:origin x="1950"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4/8/2016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4/8/2016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1</a:t>
            </a:fld>
            <a:endParaRPr lang="en-US"/>
          </a:p>
        </p:txBody>
      </p:sp>
    </p:spTree>
    <p:extLst>
      <p:ext uri="{BB962C8B-B14F-4D97-AF65-F5344CB8AC3E}">
        <p14:creationId xmlns:p14="http://schemas.microsoft.com/office/powerpoint/2010/main" val="565889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27</a:t>
            </a:fld>
            <a:endParaRPr lang="en-US"/>
          </a:p>
        </p:txBody>
      </p:sp>
    </p:spTree>
    <p:extLst>
      <p:ext uri="{BB962C8B-B14F-4D97-AF65-F5344CB8AC3E}">
        <p14:creationId xmlns:p14="http://schemas.microsoft.com/office/powerpoint/2010/main" val="78938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33</a:t>
            </a:fld>
            <a:endParaRPr lang="en-US"/>
          </a:p>
        </p:txBody>
      </p:sp>
    </p:spTree>
    <p:extLst>
      <p:ext uri="{BB962C8B-B14F-4D97-AF65-F5344CB8AC3E}">
        <p14:creationId xmlns:p14="http://schemas.microsoft.com/office/powerpoint/2010/main" val="359671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all calcium ion channel gene sets accounts for around 0.77-1.35%</a:t>
            </a:r>
          </a:p>
          <a:p>
            <a:r>
              <a:rPr lang="en-US" sz="1200" b="0" i="0" u="none" strike="noStrike" kern="1200" baseline="0" dirty="0" smtClean="0">
                <a:solidFill>
                  <a:schemeClr val="tx1"/>
                </a:solidFill>
                <a:latin typeface="+mn-lt"/>
                <a:ea typeface="+mn-ea"/>
                <a:cs typeface="+mn-cs"/>
              </a:rPr>
              <a:t>PSD gene sets contribute 1.34% to 4.86%</a:t>
            </a:r>
          </a:p>
          <a:p>
            <a:r>
              <a:rPr lang="en-US" sz="1200" b="0" i="0" u="none" strike="noStrike" kern="1200" baseline="0" dirty="0" smtClean="0">
                <a:solidFill>
                  <a:schemeClr val="tx1"/>
                </a:solidFill>
                <a:latin typeface="+mn-lt"/>
                <a:ea typeface="+mn-ea"/>
                <a:cs typeface="+mn-cs"/>
              </a:rPr>
              <a:t>GWAS gene set contribute 9.9% of the SNP heritability.</a:t>
            </a:r>
          </a:p>
          <a:p>
            <a:endParaRPr lang="en-HK" sz="1200" b="0" i="0" u="none" strike="noStrike" kern="1200" baseline="0" dirty="0" smtClean="0">
              <a:solidFill>
                <a:schemeClr val="tx1"/>
              </a:solidFill>
              <a:latin typeface="+mn-lt"/>
              <a:ea typeface="+mn-ea"/>
              <a:cs typeface="+mn-cs"/>
            </a:endParaRPr>
          </a:p>
          <a:p>
            <a:endParaRPr lang="en-HK" sz="1200" b="0" i="0" u="none" strike="noStrike" kern="1200" baseline="0" dirty="0" smtClean="0">
              <a:solidFill>
                <a:schemeClr val="tx1"/>
              </a:solidFill>
              <a:latin typeface="+mn-lt"/>
              <a:ea typeface="+mn-ea"/>
              <a:cs typeface="+mn-cs"/>
            </a:endParaRPr>
          </a:p>
          <a:p>
            <a:r>
              <a:rPr lang="en-HK" sz="1200" b="0" i="0" u="none" strike="noStrike" kern="1200" baseline="0" dirty="0" smtClean="0">
                <a:solidFill>
                  <a:schemeClr val="tx1"/>
                </a:solidFill>
                <a:latin typeface="+mn-lt"/>
                <a:ea typeface="+mn-ea"/>
                <a:cs typeface="+mn-cs"/>
              </a:rPr>
              <a:t>Focus on the overlap of evidence e.g. converging evidence of functional gene sets. Gene sets with burden of common variant in Schizophrenia also implicated in MIA condition </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34</a:t>
            </a:fld>
            <a:endParaRPr lang="en-US"/>
          </a:p>
        </p:txBody>
      </p:sp>
    </p:spTree>
    <p:extLst>
      <p:ext uri="{BB962C8B-B14F-4D97-AF65-F5344CB8AC3E}">
        <p14:creationId xmlns:p14="http://schemas.microsoft.com/office/powerpoint/2010/main" val="171646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Here we should</a:t>
            </a:r>
            <a:r>
              <a:rPr lang="en-HK" baseline="0" dirty="0" smtClean="0"/>
              <a:t> write down the full mathematically prove of SHREK</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39</a:t>
            </a:fld>
            <a:endParaRPr lang="en-US"/>
          </a:p>
        </p:txBody>
      </p:sp>
    </p:spTree>
    <p:extLst>
      <p:ext uri="{BB962C8B-B14F-4D97-AF65-F5344CB8AC3E}">
        <p14:creationId xmlns:p14="http://schemas.microsoft.com/office/powerpoint/2010/main" val="203760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In</a:t>
            </a:r>
            <a:r>
              <a:rPr lang="en-HK" baseline="0" dirty="0" smtClean="0"/>
              <a:t> order to estimate the SNP heritability using only the summary statistics, we need to first understand the association analysis. </a:t>
            </a:r>
          </a:p>
          <a:p>
            <a:r>
              <a:rPr lang="en-HK" baseline="0" dirty="0" smtClean="0"/>
              <a:t>In a common GWAS, we can often perform the association in form of Y=</a:t>
            </a:r>
            <a:r>
              <a:rPr lang="en-HK" baseline="0" dirty="0" err="1" smtClean="0"/>
              <a:t>XB+Error</a:t>
            </a:r>
            <a:r>
              <a:rPr lang="en-HK" baseline="0" dirty="0" smtClean="0"/>
              <a:t> term.  If we standardize the phenotype and genotypes, </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52</a:t>
            </a:fld>
            <a:endParaRPr lang="en-US"/>
          </a:p>
        </p:txBody>
      </p:sp>
    </p:spTree>
    <p:extLst>
      <p:ext uri="{BB962C8B-B14F-4D97-AF65-F5344CB8AC3E}">
        <p14:creationId xmlns:p14="http://schemas.microsoft.com/office/powerpoint/2010/main" val="865873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Now</a:t>
            </a:r>
            <a:r>
              <a:rPr lang="en-HK" baseline="0" dirty="0" smtClean="0"/>
              <a:t>, if we assume beta follow a distribution with mean of 0 and variance of H where H is a diagonal matrix of h^2, we can represent the variance of X beta as the sum of h^2</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53</a:t>
            </a:fld>
            <a:endParaRPr lang="en-US"/>
          </a:p>
        </p:txBody>
      </p:sp>
    </p:spTree>
    <p:extLst>
      <p:ext uri="{BB962C8B-B14F-4D97-AF65-F5344CB8AC3E}">
        <p14:creationId xmlns:p14="http://schemas.microsoft.com/office/powerpoint/2010/main" val="3003292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Now if we consider the equation</a:t>
            </a:r>
            <a:r>
              <a:rPr lang="en-HK" baseline="0" dirty="0" smtClean="0"/>
              <a:t> of heritability which is the variance of genetic factors over variance of phenotype, we can see that the SNP heritability is represented as variance of X beta, which in term can be represented as the sum of h^2</a:t>
            </a:r>
          </a:p>
          <a:p>
            <a:endParaRPr lang="en-HK" dirty="0" smtClean="0"/>
          </a:p>
          <a:p>
            <a:r>
              <a:rPr lang="en-HK" dirty="0" smtClean="0"/>
              <a:t>If we then consider the covariance</a:t>
            </a:r>
            <a:r>
              <a:rPr lang="en-HK" baseline="0" dirty="0" smtClean="0"/>
              <a:t> between SNP j and the sample phenotype</a:t>
            </a:r>
            <a:r>
              <a:rPr lang="en-HK" dirty="0" smtClean="0"/>
              <a:t>,</a:t>
            </a:r>
            <a:r>
              <a:rPr lang="en-HK" baseline="0" dirty="0" smtClean="0"/>
              <a:t> i</a:t>
            </a:r>
            <a:r>
              <a:rPr lang="en-HK" dirty="0" smtClean="0"/>
              <a:t>t was observed that </a:t>
            </a:r>
            <a:r>
              <a:rPr lang="en-HK" baseline="0" dirty="0" smtClean="0"/>
              <a:t>the correlation between a particular SNP and the phenotype can be represented as LD times beta</a:t>
            </a:r>
          </a:p>
        </p:txBody>
      </p:sp>
      <p:sp>
        <p:nvSpPr>
          <p:cNvPr id="4" name="Slide Number Placeholder 3"/>
          <p:cNvSpPr>
            <a:spLocks noGrp="1"/>
          </p:cNvSpPr>
          <p:nvPr>
            <p:ph type="sldNum" sz="quarter" idx="10"/>
          </p:nvPr>
        </p:nvSpPr>
        <p:spPr/>
        <p:txBody>
          <a:bodyPr/>
          <a:lstStyle/>
          <a:p>
            <a:fld id="{68322CDD-9D6C-4F63-9EC2-648226624108}" type="slidenum">
              <a:rPr lang="en-US" smtClean="0"/>
              <a:t>54</a:t>
            </a:fld>
            <a:endParaRPr lang="en-US"/>
          </a:p>
        </p:txBody>
      </p:sp>
    </p:spTree>
    <p:extLst>
      <p:ext uri="{BB962C8B-B14F-4D97-AF65-F5344CB8AC3E}">
        <p14:creationId xmlns:p14="http://schemas.microsoft.com/office/powerpoint/2010/main" val="55647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Now in reality, the </a:t>
            </a:r>
            <a:r>
              <a:rPr lang="en-HK" b="1" dirty="0" smtClean="0"/>
              <a:t>observed</a:t>
            </a:r>
            <a:r>
              <a:rPr lang="en-HK" b="1" baseline="0" dirty="0" smtClean="0"/>
              <a:t> </a:t>
            </a:r>
            <a:r>
              <a:rPr lang="en-HK" b="0" baseline="0" dirty="0" smtClean="0"/>
              <a:t>correlation might contain sampling errors. By taking into consideration of the sampling errors, we can represent the expectation of the Chi Squared test statistics in terms of the LD matrix and the sum of h^2</a:t>
            </a:r>
          </a:p>
          <a:p>
            <a:endParaRPr lang="en-HK" b="0" baseline="0" dirty="0" smtClean="0"/>
          </a:p>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55</a:t>
            </a:fld>
            <a:endParaRPr lang="en-US"/>
          </a:p>
        </p:txBody>
      </p:sp>
    </p:spTree>
    <p:extLst>
      <p:ext uri="{BB962C8B-B14F-4D97-AF65-F5344CB8AC3E}">
        <p14:creationId xmlns:p14="http://schemas.microsoft.com/office/powerpoint/2010/main" val="1569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By performing the least square</a:t>
            </a:r>
            <a:r>
              <a:rPr lang="en-HK" baseline="0" dirty="0" smtClean="0"/>
              <a:t> estimates of h^2, we can obtain the </a:t>
            </a:r>
            <a:r>
              <a:rPr lang="en-HK" baseline="0" dirty="0" err="1" smtClean="0"/>
              <a:t>ff</a:t>
            </a:r>
            <a:r>
              <a:rPr lang="en-HK" baseline="0" dirty="0" smtClean="0"/>
              <a:t> something equation where f equals to the chi square minus 1 divided by the number of samples n. </a:t>
            </a:r>
          </a:p>
          <a:p>
            <a:r>
              <a:rPr lang="en-HK" baseline="0" dirty="0" smtClean="0"/>
              <a:t>By differentiating the equation, we can get R square times h^2 equals to f</a:t>
            </a:r>
          </a:p>
          <a:p>
            <a:r>
              <a:rPr lang="en-HK" baseline="0" dirty="0" smtClean="0"/>
              <a:t>Therefore, we can estimate the SNP heritability as the sum of the inverse of R square times F</a:t>
            </a:r>
          </a:p>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56</a:t>
            </a:fld>
            <a:endParaRPr lang="en-US"/>
          </a:p>
        </p:txBody>
      </p:sp>
    </p:spTree>
    <p:extLst>
      <p:ext uri="{BB962C8B-B14F-4D97-AF65-F5344CB8AC3E}">
        <p14:creationId xmlns:p14="http://schemas.microsoft.com/office/powerpoint/2010/main" val="3927108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HK" dirty="0" smtClean="0"/>
              <a:t>In an ideal situation, we</a:t>
            </a:r>
            <a:r>
              <a:rPr lang="en-HK" baseline="0" dirty="0" smtClean="0"/>
              <a:t> can easily </a:t>
            </a:r>
            <a:r>
              <a:rPr lang="en-US" baseline="0" dirty="0" smtClean="0"/>
              <a:t>calculate the equation. However, reality is cruel. The LD matrix are usually ill conditioned.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understand what is meant by ill conditioned, we can consider that in a simple situation with two predictors X1 and X2 and the dependent variable Y, the X1 and X2 will form a plane, plane X. </a:t>
            </a:r>
          </a:p>
          <a:p>
            <a:pPr marL="0" marR="0" indent="0" algn="l" defTabSz="914400" rtl="0" eaLnBrk="1" fontAlgn="auto" latinLnBrk="0" hangingPunct="1">
              <a:lnSpc>
                <a:spcPct val="100000"/>
              </a:lnSpc>
              <a:spcBef>
                <a:spcPts val="0"/>
              </a:spcBef>
              <a:spcAft>
                <a:spcPts val="0"/>
              </a:spcAft>
              <a:buClrTx/>
              <a:buSzTx/>
              <a:buFontTx/>
              <a:buNone/>
              <a:tabLst/>
              <a:defRPr/>
            </a:pPr>
            <a:r>
              <a:rPr lang="en-HK" baseline="0" dirty="0" smtClean="0"/>
              <a:t>The predicted variable Y’ is obtained by projecting Y orthogonally onto plane X. </a:t>
            </a:r>
          </a:p>
          <a:p>
            <a:pPr marL="0" marR="0" indent="0" algn="l" defTabSz="914400" rtl="0" eaLnBrk="1" fontAlgn="auto" latinLnBrk="0" hangingPunct="1">
              <a:lnSpc>
                <a:spcPct val="100000"/>
              </a:lnSpc>
              <a:spcBef>
                <a:spcPts val="0"/>
              </a:spcBef>
              <a:spcAft>
                <a:spcPts val="0"/>
              </a:spcAft>
              <a:buClrTx/>
              <a:buSzTx/>
              <a:buFontTx/>
              <a:buNone/>
              <a:tabLst/>
              <a:defRPr/>
            </a:pPr>
            <a:r>
              <a:rPr lang="en-HK" baseline="0" dirty="0" smtClean="0"/>
              <a:t>When two predictors are only mildly correlated, the plane X is well formed </a:t>
            </a:r>
          </a:p>
          <a:p>
            <a:pPr marL="0" marR="0" indent="0" algn="l" defTabSz="914400" rtl="0" eaLnBrk="1" fontAlgn="auto" latinLnBrk="0" hangingPunct="1">
              <a:lnSpc>
                <a:spcPct val="100000"/>
              </a:lnSpc>
              <a:spcBef>
                <a:spcPts val="0"/>
              </a:spcBef>
              <a:spcAft>
                <a:spcPts val="0"/>
              </a:spcAft>
              <a:buClrTx/>
              <a:buSzTx/>
              <a:buFontTx/>
              <a:buNone/>
              <a:tabLst/>
              <a:defRPr/>
            </a:pPr>
            <a:r>
              <a:rPr lang="en-HK" baseline="0" dirty="0" smtClean="0"/>
              <a:t>However, when both predictors are completely collinear, then it is basically equal to regression with one predictor</a:t>
            </a:r>
          </a:p>
          <a:p>
            <a:pPr marL="0" marR="0" indent="0" algn="l" defTabSz="914400" rtl="0" eaLnBrk="1" fontAlgn="auto" latinLnBrk="0" hangingPunct="1">
              <a:lnSpc>
                <a:spcPct val="100000"/>
              </a:lnSpc>
              <a:spcBef>
                <a:spcPts val="0"/>
              </a:spcBef>
              <a:spcAft>
                <a:spcPts val="0"/>
              </a:spcAft>
              <a:buClrTx/>
              <a:buSzTx/>
              <a:buFontTx/>
              <a:buNone/>
              <a:tabLst/>
              <a:defRPr/>
            </a:pPr>
            <a:endParaRPr lang="en-HK"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HK" baseline="0" dirty="0" smtClean="0"/>
              <a:t>The real problem is when two predictors are highly correlated. Then although a plane X is defined, a small change in either of the predictors can change the results drastically. For example if X1 drops slightly below the original plane X, then the new plane can turn drastically, and the results will differ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8322CDD-9D6C-4F63-9EC2-648226624108}" type="slidenum">
              <a:rPr lang="en-US" smtClean="0"/>
              <a:t>57</a:t>
            </a:fld>
            <a:endParaRPr lang="en-US"/>
          </a:p>
        </p:txBody>
      </p:sp>
    </p:spTree>
    <p:extLst>
      <p:ext uri="{BB962C8B-B14F-4D97-AF65-F5344CB8AC3E}">
        <p14:creationId xmlns:p14="http://schemas.microsoft.com/office/powerpoint/2010/main" val="55107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a:t>
            </a:fld>
            <a:endParaRPr lang="en-US" dirty="0"/>
          </a:p>
        </p:txBody>
      </p:sp>
    </p:spTree>
    <p:extLst>
      <p:ext uri="{BB962C8B-B14F-4D97-AF65-F5344CB8AC3E}">
        <p14:creationId xmlns:p14="http://schemas.microsoft.com/office/powerpoint/2010/main" val="707898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Where U</a:t>
            </a:r>
            <a:r>
              <a:rPr lang="en-HK" baseline="0" dirty="0" smtClean="0"/>
              <a:t> and V are the orthogonal matrix and Sigma is a diagonal matrix of singular values</a:t>
            </a:r>
          </a:p>
          <a:p>
            <a:endParaRPr lang="en-HK" baseline="0" dirty="0" smtClean="0"/>
          </a:p>
          <a:p>
            <a:r>
              <a:rPr lang="en-HK" baseline="0" dirty="0" smtClean="0"/>
              <a:t>By replacing small singular values by zero, we reduces the condition number of the matrix, therefore allow us to obtain an approximation to the inverse</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58</a:t>
            </a:fld>
            <a:endParaRPr lang="en-US"/>
          </a:p>
        </p:txBody>
      </p:sp>
    </p:spTree>
    <p:extLst>
      <p:ext uri="{BB962C8B-B14F-4D97-AF65-F5344CB8AC3E}">
        <p14:creationId xmlns:p14="http://schemas.microsoft.com/office/powerpoint/2010/main" val="14061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Finally</a:t>
            </a:r>
            <a:r>
              <a:rPr lang="en-HK" baseline="0" dirty="0" smtClean="0"/>
              <a:t> identify some of the associated genetic loci</a:t>
            </a:r>
          </a:p>
          <a:p>
            <a:r>
              <a:rPr lang="en-HK" baseline="0" dirty="0" smtClean="0"/>
              <a:t>GWAS -&gt; Focus on common variant</a:t>
            </a:r>
          </a:p>
          <a:p>
            <a:r>
              <a:rPr lang="en-HK" baseline="0" dirty="0" smtClean="0"/>
              <a:t>So how much heritability does these variant explained?</a:t>
            </a:r>
          </a:p>
          <a:p>
            <a:endParaRPr lang="en-HK" baseline="0" dirty="0" smtClean="0"/>
          </a:p>
          <a:p>
            <a:r>
              <a:rPr lang="en-HK" baseline="0" dirty="0" smtClean="0"/>
              <a:t>The challenge, however, is that the for one to study a complex disorder, large amount of samples are required. </a:t>
            </a:r>
          </a:p>
          <a:p>
            <a:r>
              <a:rPr lang="en-HK" baseline="0" dirty="0" smtClean="0"/>
              <a:t>This is often only achievable through collaboration and meta analysis. </a:t>
            </a:r>
          </a:p>
          <a:p>
            <a:r>
              <a:rPr lang="en-HK" baseline="0" dirty="0" smtClean="0"/>
              <a:t>In such scenarios, the raw genotypes might not be available due to privacy concerns. </a:t>
            </a:r>
          </a:p>
          <a:p>
            <a:r>
              <a:rPr lang="en-HK" baseline="0" dirty="0" smtClean="0"/>
              <a:t>Thus, one cannot estimate the SNP heritability using tools like GCTA.</a:t>
            </a:r>
          </a:p>
        </p:txBody>
      </p:sp>
      <p:sp>
        <p:nvSpPr>
          <p:cNvPr id="4" name="Slide Number Placeholder 3"/>
          <p:cNvSpPr>
            <a:spLocks noGrp="1"/>
          </p:cNvSpPr>
          <p:nvPr>
            <p:ph type="sldNum" sz="quarter" idx="10"/>
          </p:nvPr>
        </p:nvSpPr>
        <p:spPr/>
        <p:txBody>
          <a:bodyPr/>
          <a:lstStyle/>
          <a:p>
            <a:fld id="{68322CDD-9D6C-4F63-9EC2-648226624108}" type="slidenum">
              <a:rPr lang="en-US" smtClean="0"/>
              <a:t>3</a:t>
            </a:fld>
            <a:endParaRPr lang="en-US" dirty="0"/>
          </a:p>
        </p:txBody>
      </p:sp>
    </p:spTree>
    <p:extLst>
      <p:ext uri="{BB962C8B-B14F-4D97-AF65-F5344CB8AC3E}">
        <p14:creationId xmlns:p14="http://schemas.microsoft.com/office/powerpoint/2010/main" val="271282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Use REML to estimate the</a:t>
            </a:r>
            <a:r>
              <a:rPr lang="en-HK" baseline="0" dirty="0" smtClean="0"/>
              <a:t> sigma of genetics and environment</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4</a:t>
            </a:fld>
            <a:endParaRPr lang="en-US"/>
          </a:p>
        </p:txBody>
      </p:sp>
    </p:spTree>
    <p:extLst>
      <p:ext uri="{BB962C8B-B14F-4D97-AF65-F5344CB8AC3E}">
        <p14:creationId xmlns:p14="http://schemas.microsoft.com/office/powerpoint/2010/main" val="3650215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Because heritability of</a:t>
            </a:r>
            <a:r>
              <a:rPr lang="en-HK" baseline="0" dirty="0" smtClean="0"/>
              <a:t> Schizophrenia is only 80%</a:t>
            </a:r>
          </a:p>
          <a:p>
            <a:r>
              <a:rPr lang="en-HK" baseline="0" dirty="0" smtClean="0"/>
              <a:t>The remaining 20% can be accounted by environmental factors</a:t>
            </a:r>
          </a:p>
          <a:p>
            <a:r>
              <a:rPr lang="en-HK" baseline="0" dirty="0" smtClean="0"/>
              <a:t>Of all environmental factors -&gt; MIA</a:t>
            </a:r>
          </a:p>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5</a:t>
            </a:fld>
            <a:endParaRPr lang="en-US"/>
          </a:p>
        </p:txBody>
      </p:sp>
    </p:spTree>
    <p:extLst>
      <p:ext uri="{BB962C8B-B14F-4D97-AF65-F5344CB8AC3E}">
        <p14:creationId xmlns:p14="http://schemas.microsoft.com/office/powerpoint/2010/main" val="298811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To minimize this problem, we employed</a:t>
            </a:r>
            <a:r>
              <a:rPr lang="en-HK" baseline="0" dirty="0" smtClean="0"/>
              <a:t> the truncated SVD where we remove small singular values from the matrix before the inversion. Therefore help us to generate a slightly more robust results. </a:t>
            </a:r>
          </a:p>
          <a:p>
            <a:r>
              <a:rPr lang="en-HK" baseline="0" dirty="0" smtClean="0"/>
              <a:t>However, the truncated SVD cannot completely solve the problem as it cannot help us to remove all collinear SNPs from the matrix. </a:t>
            </a:r>
            <a:r>
              <a:rPr lang="en-US" baseline="0" dirty="0" smtClean="0"/>
              <a:t>And this is basically the main flaw of our method.</a:t>
            </a:r>
          </a:p>
          <a:p>
            <a:r>
              <a:rPr lang="en-HK" baseline="0" dirty="0" smtClean="0"/>
              <a:t/>
            </a:r>
            <a:br>
              <a:rPr lang="en-HK" baseline="0" dirty="0" smtClean="0"/>
            </a:br>
            <a:r>
              <a:rPr lang="en-HK" baseline="0" dirty="0" smtClean="0"/>
              <a:t>To conclude, we have implemented the algorithm in </a:t>
            </a:r>
            <a:r>
              <a:rPr lang="en-HK" baseline="0" dirty="0" err="1" smtClean="0"/>
              <a:t>Snp</a:t>
            </a:r>
            <a:r>
              <a:rPr lang="en-HK" baseline="0" dirty="0" smtClean="0"/>
              <a:t> heritability estimation Kit (SHREK). </a:t>
            </a:r>
          </a:p>
        </p:txBody>
      </p:sp>
      <p:sp>
        <p:nvSpPr>
          <p:cNvPr id="4" name="Slide Number Placeholder 3"/>
          <p:cNvSpPr>
            <a:spLocks noGrp="1"/>
          </p:cNvSpPr>
          <p:nvPr>
            <p:ph type="sldNum" sz="quarter" idx="10"/>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2635578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10</a:t>
            </a:fld>
            <a:endParaRPr lang="en-US"/>
          </a:p>
        </p:txBody>
      </p:sp>
    </p:spTree>
    <p:extLst>
      <p:ext uri="{BB962C8B-B14F-4D97-AF65-F5344CB8AC3E}">
        <p14:creationId xmlns:p14="http://schemas.microsoft.com/office/powerpoint/2010/main" val="415825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smtClean="0"/>
              <a:t>Estimated 500 causal SNP,</a:t>
            </a:r>
            <a:r>
              <a:rPr lang="en-HK" baseline="0" dirty="0" smtClean="0"/>
              <a:t> we need around 10000 samples for LDSC to have the same se as </a:t>
            </a:r>
            <a:r>
              <a:rPr lang="en-HK" baseline="0" dirty="0" err="1" smtClean="0"/>
              <a:t>gcta</a:t>
            </a:r>
            <a:r>
              <a:rPr lang="en-HK" baseline="0" dirty="0" smtClean="0"/>
              <a:t> with 1000 samples (given 500 reference)</a:t>
            </a:r>
          </a:p>
          <a:p>
            <a:endParaRPr lang="en-HK" baseline="0" dirty="0" smtClean="0"/>
          </a:p>
          <a:p>
            <a:endParaRPr lang="en-HK" baseline="0" dirty="0" smtClean="0"/>
          </a:p>
          <a:p>
            <a:r>
              <a:rPr lang="en-HK" baseline="0" dirty="0" smtClean="0"/>
              <a:t>(GCTA estimated SE ~ 300/N)</a:t>
            </a:r>
          </a:p>
        </p:txBody>
      </p:sp>
      <p:sp>
        <p:nvSpPr>
          <p:cNvPr id="4" name="Slide Number Placeholder 3"/>
          <p:cNvSpPr>
            <a:spLocks noGrp="1"/>
          </p:cNvSpPr>
          <p:nvPr>
            <p:ph type="sldNum" sz="quarter" idx="10"/>
          </p:nvPr>
        </p:nvSpPr>
        <p:spPr/>
        <p:txBody>
          <a:bodyPr/>
          <a:lstStyle/>
          <a:p>
            <a:fld id="{68322CDD-9D6C-4F63-9EC2-648226624108}" type="slidenum">
              <a:rPr lang="en-US" smtClean="0"/>
              <a:t>13</a:t>
            </a:fld>
            <a:endParaRPr lang="en-US"/>
          </a:p>
        </p:txBody>
      </p:sp>
    </p:spTree>
    <p:extLst>
      <p:ext uri="{BB962C8B-B14F-4D97-AF65-F5344CB8AC3E}">
        <p14:creationId xmlns:p14="http://schemas.microsoft.com/office/powerpoint/2010/main" val="3247500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14</a:t>
            </a:fld>
            <a:endParaRPr lang="en-US"/>
          </a:p>
        </p:txBody>
      </p:sp>
    </p:spTree>
    <p:extLst>
      <p:ext uri="{BB962C8B-B14F-4D97-AF65-F5344CB8AC3E}">
        <p14:creationId xmlns:p14="http://schemas.microsoft.com/office/powerpoint/2010/main" val="4262231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smtClean="0"/>
              <a:t>Click to edit Master title style</a:t>
            </a:r>
            <a:endParaRPr lang="en-US"/>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Rectangle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1" y="2514600"/>
            <a:ext cx="3474720"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Rectangle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0" y="2514600"/>
            <a:ext cx="347472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000">
                <a:solidFill>
                  <a:schemeClr val="tx1"/>
                </a:solidFill>
              </a:defRPr>
            </a:lvl1pPr>
          </a:lstStyle>
          <a:p>
            <a:endParaRPr lang="en-US"/>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0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10"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2.wdp"/><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7.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14.xml"/><Relationship Id="rId7" Type="http://schemas.openxmlformats.org/officeDocument/2006/relationships/image" Target="../media/image5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8.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17.xml"/><Relationship Id="rId7" Type="http://schemas.openxmlformats.org/officeDocument/2006/relationships/image" Target="../media/image6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16.xml"/><Relationship Id="rId11" Type="http://schemas.openxmlformats.org/officeDocument/2006/relationships/image" Target="../media/image44.png"/><Relationship Id="rId5" Type="http://schemas.openxmlformats.org/officeDocument/2006/relationships/slideLayout" Target="../slideLayouts/slideLayout2.xml"/><Relationship Id="rId10" Type="http://schemas.openxmlformats.org/officeDocument/2006/relationships/image" Target="../media/image64.png"/><Relationship Id="rId4" Type="http://schemas.openxmlformats.org/officeDocument/2006/relationships/tags" Target="../tags/tag18.xml"/><Relationship Id="rId9" Type="http://schemas.openxmlformats.org/officeDocument/2006/relationships/image" Target="../media/image63.png"/></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21.xml"/><Relationship Id="rId7" Type="http://schemas.openxmlformats.org/officeDocument/2006/relationships/image" Target="../media/image6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70.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67.png"/></Relationships>
</file>

<file path=ppt/slides/_rels/slide56.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71.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image" Target="../media/image69.png"/><Relationship Id="rId17" Type="http://schemas.openxmlformats.org/officeDocument/2006/relationships/image" Target="../media/image75.png"/><Relationship Id="rId2" Type="http://schemas.openxmlformats.org/officeDocument/2006/relationships/tags" Target="../tags/tag23.xml"/><Relationship Id="rId16" Type="http://schemas.openxmlformats.org/officeDocument/2006/relationships/image" Target="../media/image74.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68.png"/><Relationship Id="rId5" Type="http://schemas.openxmlformats.org/officeDocument/2006/relationships/tags" Target="../tags/tag26.xml"/><Relationship Id="rId15" Type="http://schemas.openxmlformats.org/officeDocument/2006/relationships/image" Target="../media/image73.png"/><Relationship Id="rId10" Type="http://schemas.openxmlformats.org/officeDocument/2006/relationships/notesSlide" Target="../notesSlides/notesSlide18.xml"/><Relationship Id="rId4" Type="http://schemas.openxmlformats.org/officeDocument/2006/relationships/tags" Target="../tags/tag25.xml"/><Relationship Id="rId9" Type="http://schemas.openxmlformats.org/officeDocument/2006/relationships/slideLayout" Target="../slideLayouts/slideLayout2.xml"/><Relationship Id="rId1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32.xml"/><Relationship Id="rId7" Type="http://schemas.openxmlformats.org/officeDocument/2006/relationships/image" Target="../media/image8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7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679114"/>
            <a:ext cx="10058400" cy="2743200"/>
          </a:xfrm>
        </p:spPr>
        <p:txBody>
          <a:bodyPr/>
          <a:lstStyle/>
          <a:p>
            <a:r>
              <a:rPr lang="en-US" dirty="0" smtClean="0"/>
              <a:t>The Genetics of Schizophrenia</a:t>
            </a:r>
            <a:endParaRPr lang="en-US" dirty="0"/>
          </a:p>
        </p:txBody>
      </p:sp>
      <p:sp>
        <p:nvSpPr>
          <p:cNvPr id="3" name="Subtitle 2"/>
          <p:cNvSpPr>
            <a:spLocks noGrp="1"/>
          </p:cNvSpPr>
          <p:nvPr>
            <p:ph type="subTitle" idx="1"/>
          </p:nvPr>
        </p:nvSpPr>
        <p:spPr>
          <a:xfrm>
            <a:off x="1066800" y="4422314"/>
            <a:ext cx="10058400" cy="507703"/>
          </a:xfrm>
        </p:spPr>
        <p:txBody>
          <a:bodyPr>
            <a:noAutofit/>
          </a:bodyPr>
          <a:lstStyle/>
          <a:p>
            <a:r>
              <a:rPr lang="en-US" sz="2800" dirty="0" smtClean="0"/>
              <a:t>The contribution of Common Variants </a:t>
            </a:r>
          </a:p>
          <a:p>
            <a:r>
              <a:rPr lang="en-US" sz="2800" dirty="0" smtClean="0"/>
              <a:t>and Genes Implicated in a Maternal Immune activation Model</a:t>
            </a:r>
            <a:endParaRPr lang="en-US" sz="2800" dirty="0"/>
          </a:p>
        </p:txBody>
      </p:sp>
      <p:sp>
        <p:nvSpPr>
          <p:cNvPr id="4" name="TextBox 3"/>
          <p:cNvSpPr txBox="1"/>
          <p:nvPr/>
        </p:nvSpPr>
        <p:spPr>
          <a:xfrm>
            <a:off x="10400035" y="5934670"/>
            <a:ext cx="1791965" cy="923330"/>
          </a:xfrm>
          <a:prstGeom prst="rect">
            <a:avLst/>
          </a:prstGeom>
          <a:noFill/>
        </p:spPr>
        <p:txBody>
          <a:bodyPr wrap="none" rtlCol="0">
            <a:spAutoFit/>
          </a:bodyPr>
          <a:lstStyle/>
          <a:p>
            <a:r>
              <a:rPr lang="en-HK" dirty="0" smtClean="0"/>
              <a:t>CHOI </a:t>
            </a:r>
            <a:r>
              <a:rPr lang="en-HK" dirty="0" err="1" smtClean="0"/>
              <a:t>Shing</a:t>
            </a:r>
            <a:r>
              <a:rPr lang="en-HK" dirty="0" smtClean="0"/>
              <a:t> Wan</a:t>
            </a:r>
          </a:p>
          <a:p>
            <a:r>
              <a:rPr lang="en-HK" dirty="0" smtClean="0"/>
              <a:t>PhD Candidate</a:t>
            </a:r>
          </a:p>
          <a:p>
            <a:r>
              <a:rPr lang="en-HK" dirty="0" smtClean="0"/>
              <a:t>2008558601</a:t>
            </a:r>
            <a:endParaRPr lang="en-US"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15808" y="1432558"/>
            <a:ext cx="12207808" cy="48158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9" name="Rectangle 78"/>
          <p:cNvSpPr/>
          <p:nvPr/>
        </p:nvSpPr>
        <p:spPr>
          <a:xfrm>
            <a:off x="6211885" y="1432558"/>
            <a:ext cx="5980114" cy="4396741"/>
          </a:xfrm>
          <a:prstGeom prst="rect">
            <a:avLst/>
          </a:prstGeom>
          <a:solidFill>
            <a:schemeClr val="accent5">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HK" dirty="0"/>
              <a:t>Methodology</a:t>
            </a:r>
            <a:endParaRPr lang="en-US" dirty="0"/>
          </a:p>
        </p:txBody>
      </p:sp>
      <p:sp>
        <p:nvSpPr>
          <p:cNvPr id="3" name="Rounded Rectangle 2"/>
          <p:cNvSpPr/>
          <p:nvPr/>
        </p:nvSpPr>
        <p:spPr>
          <a:xfrm>
            <a:off x="262984" y="1589212"/>
            <a:ext cx="2436673" cy="776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smtClean="0"/>
              <a:t>Randomly Select SNPs with MAF &gt; 0.05</a:t>
            </a:r>
            <a:endParaRPr lang="en-US" dirty="0"/>
          </a:p>
        </p:txBody>
      </p:sp>
      <p:cxnSp>
        <p:nvCxnSpPr>
          <p:cNvPr id="9" name="Straight Connector 8"/>
          <p:cNvCxnSpPr>
            <a:stCxn id="3" idx="2"/>
          </p:cNvCxnSpPr>
          <p:nvPr/>
        </p:nvCxnSpPr>
        <p:spPr>
          <a:xfrm flipH="1">
            <a:off x="1480457" y="2365830"/>
            <a:ext cx="864" cy="399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5" idx="2"/>
          </p:cNvCxnSpPr>
          <p:nvPr/>
        </p:nvCxnSpPr>
        <p:spPr>
          <a:xfrm flipV="1">
            <a:off x="684880" y="2765393"/>
            <a:ext cx="1724491" cy="5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7656" y="2765394"/>
            <a:ext cx="0" cy="471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09371" y="2765394"/>
            <a:ext cx="0" cy="471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543" y="2401709"/>
            <a:ext cx="1450846" cy="369332"/>
          </a:xfrm>
          <a:prstGeom prst="rect">
            <a:avLst/>
          </a:prstGeom>
          <a:noFill/>
        </p:spPr>
        <p:txBody>
          <a:bodyPr wrap="none" rtlCol="0">
            <a:spAutoFit/>
          </a:bodyPr>
          <a:lstStyle/>
          <a:p>
            <a:r>
              <a:rPr lang="en-HK" dirty="0" smtClean="0">
                <a:solidFill>
                  <a:schemeClr val="accent6">
                    <a:lumMod val="50000"/>
                  </a:schemeClr>
                </a:solidFill>
              </a:rPr>
              <a:t>Case-Control</a:t>
            </a:r>
            <a:endParaRPr lang="en-US" dirty="0">
              <a:solidFill>
                <a:schemeClr val="accent6">
                  <a:lumMod val="50000"/>
                </a:schemeClr>
              </a:solidFill>
            </a:endParaRPr>
          </a:p>
        </p:txBody>
      </p:sp>
      <p:sp>
        <p:nvSpPr>
          <p:cNvPr id="16" name="TextBox 15"/>
          <p:cNvSpPr txBox="1"/>
          <p:nvPr/>
        </p:nvSpPr>
        <p:spPr>
          <a:xfrm>
            <a:off x="1565176" y="2421072"/>
            <a:ext cx="1400255" cy="369332"/>
          </a:xfrm>
          <a:prstGeom prst="rect">
            <a:avLst/>
          </a:prstGeom>
          <a:noFill/>
        </p:spPr>
        <p:txBody>
          <a:bodyPr wrap="none" rtlCol="0">
            <a:spAutoFit/>
          </a:bodyPr>
          <a:lstStyle/>
          <a:p>
            <a:r>
              <a:rPr lang="en-HK" dirty="0" smtClean="0">
                <a:solidFill>
                  <a:schemeClr val="accent6">
                    <a:lumMod val="50000"/>
                  </a:schemeClr>
                </a:solidFill>
              </a:rPr>
              <a:t>Quantitative</a:t>
            </a:r>
            <a:endParaRPr lang="en-US" dirty="0">
              <a:solidFill>
                <a:schemeClr val="accent6">
                  <a:lumMod val="50000"/>
                </a:schemeClr>
              </a:solidFill>
            </a:endParaRPr>
          </a:p>
        </p:txBody>
      </p:sp>
      <p:sp>
        <p:nvSpPr>
          <p:cNvPr id="17" name="Rounded Rectangle 16"/>
          <p:cNvSpPr/>
          <p:nvPr/>
        </p:nvSpPr>
        <p:spPr>
          <a:xfrm>
            <a:off x="10748" y="3262901"/>
            <a:ext cx="1425197" cy="946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smtClean="0"/>
              <a:t>5,000 SNPs</a:t>
            </a:r>
          </a:p>
          <a:p>
            <a:pPr algn="ctr"/>
            <a:r>
              <a:rPr lang="en-HK" dirty="0" smtClean="0"/>
              <a:t>Chr22</a:t>
            </a:r>
            <a:endParaRPr lang="en-US" dirty="0"/>
          </a:p>
        </p:txBody>
      </p:sp>
      <p:sp>
        <p:nvSpPr>
          <p:cNvPr id="18" name="Rounded Rectangle 17"/>
          <p:cNvSpPr/>
          <p:nvPr/>
        </p:nvSpPr>
        <p:spPr>
          <a:xfrm>
            <a:off x="1565176" y="3236686"/>
            <a:ext cx="1556793" cy="946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smtClean="0"/>
              <a:t>50,000 SNPs</a:t>
            </a:r>
          </a:p>
          <a:p>
            <a:pPr algn="ctr"/>
            <a:r>
              <a:rPr lang="en-HK" dirty="0" smtClean="0"/>
              <a:t>Chr1</a:t>
            </a:r>
            <a:endParaRPr lang="en-US" dirty="0"/>
          </a:p>
        </p:txBody>
      </p:sp>
      <p:cxnSp>
        <p:nvCxnSpPr>
          <p:cNvPr id="23" name="Straight Connector 22"/>
          <p:cNvCxnSpPr/>
          <p:nvPr/>
        </p:nvCxnSpPr>
        <p:spPr>
          <a:xfrm flipH="1">
            <a:off x="664426" y="4204420"/>
            <a:ext cx="864" cy="399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342708" y="4204419"/>
            <a:ext cx="864" cy="399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64426" y="4603984"/>
            <a:ext cx="16791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467757" y="4603983"/>
            <a:ext cx="12700" cy="285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61219" y="4910480"/>
            <a:ext cx="1885559" cy="946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smtClean="0"/>
              <a:t>Simulate 500 reference Samples</a:t>
            </a:r>
            <a:endParaRPr lang="en-US" dirty="0"/>
          </a:p>
        </p:txBody>
      </p:sp>
      <p:sp>
        <p:nvSpPr>
          <p:cNvPr id="37" name="Rounded Rectangle 36"/>
          <p:cNvSpPr/>
          <p:nvPr/>
        </p:nvSpPr>
        <p:spPr>
          <a:xfrm>
            <a:off x="3749299" y="2341129"/>
            <a:ext cx="2178653" cy="946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dirty="0" smtClean="0"/>
              <a:t>Generate k effect Sizes</a:t>
            </a:r>
          </a:p>
          <a:p>
            <a:pPr lvl="0" algn="ctr"/>
            <a:r>
              <a:rPr lang="en-US" sz="1400" dirty="0"/>
              <a:t>𝑘 ∈ {5, 10, 50, 100, 500</a:t>
            </a:r>
            <a:r>
              <a:rPr lang="en-US" sz="1400" dirty="0" smtClean="0"/>
              <a:t>}</a:t>
            </a:r>
            <a:endParaRPr lang="en-US" sz="1400" dirty="0"/>
          </a:p>
        </p:txBody>
      </p:sp>
      <p:cxnSp>
        <p:nvCxnSpPr>
          <p:cNvPr id="39" name="Elbow Connector 38"/>
          <p:cNvCxnSpPr>
            <a:stCxn id="34" idx="3"/>
            <a:endCxn id="37" idx="1"/>
          </p:cNvCxnSpPr>
          <p:nvPr/>
        </p:nvCxnSpPr>
        <p:spPr>
          <a:xfrm flipV="1">
            <a:off x="2446778" y="2814250"/>
            <a:ext cx="1302521" cy="2569351"/>
          </a:xfrm>
          <a:prstGeom prst="bentConnector3">
            <a:avLst>
              <a:gd name="adj1" fmla="val 6950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345210" y="3841209"/>
            <a:ext cx="1400255" cy="369332"/>
          </a:xfrm>
          <a:prstGeom prst="rect">
            <a:avLst/>
          </a:prstGeom>
          <a:noFill/>
        </p:spPr>
        <p:txBody>
          <a:bodyPr wrap="none" rtlCol="0">
            <a:spAutoFit/>
          </a:bodyPr>
          <a:lstStyle/>
          <a:p>
            <a:r>
              <a:rPr lang="en-HK" dirty="0" smtClean="0"/>
              <a:t>Quantitative</a:t>
            </a:r>
            <a:endParaRPr lang="en-US" dirty="0"/>
          </a:p>
        </p:txBody>
      </p:sp>
      <p:sp>
        <p:nvSpPr>
          <p:cNvPr id="47" name="Rounded Rectangle 46"/>
          <p:cNvSpPr/>
          <p:nvPr/>
        </p:nvSpPr>
        <p:spPr>
          <a:xfrm>
            <a:off x="7057594" y="1800179"/>
            <a:ext cx="1986490" cy="9462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HK" dirty="0" smtClean="0"/>
              <a:t>Simulate 1000/p samples</a:t>
            </a:r>
          </a:p>
          <a:p>
            <a:pPr lvl="0" algn="ctr"/>
            <a:r>
              <a:rPr lang="en-US" sz="1400" dirty="0" smtClean="0"/>
              <a:t>p </a:t>
            </a:r>
            <a:r>
              <a:rPr lang="en-US" sz="1400" dirty="0"/>
              <a:t>∈ </a:t>
            </a:r>
            <a:r>
              <a:rPr lang="en-US" sz="1400" dirty="0" smtClean="0"/>
              <a:t>{0.5,0.1,0.05,0.01}</a:t>
            </a:r>
            <a:endParaRPr lang="en-US" dirty="0"/>
          </a:p>
        </p:txBody>
      </p:sp>
      <p:sp>
        <p:nvSpPr>
          <p:cNvPr id="48" name="Rounded Rectangle 47"/>
          <p:cNvSpPr/>
          <p:nvPr/>
        </p:nvSpPr>
        <p:spPr>
          <a:xfrm>
            <a:off x="7057594" y="2881917"/>
            <a:ext cx="1986490" cy="9462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HK" dirty="0" smtClean="0"/>
              <a:t>Simulate</a:t>
            </a:r>
          </a:p>
          <a:p>
            <a:pPr algn="ctr"/>
            <a:r>
              <a:rPr lang="en-HK" dirty="0" smtClean="0"/>
              <a:t>1,000 samples</a:t>
            </a:r>
            <a:endParaRPr lang="en-US" dirty="0"/>
          </a:p>
        </p:txBody>
      </p:sp>
      <p:sp>
        <p:nvSpPr>
          <p:cNvPr id="53" name="Rounded Rectangle 52"/>
          <p:cNvSpPr/>
          <p:nvPr/>
        </p:nvSpPr>
        <p:spPr>
          <a:xfrm>
            <a:off x="9994900" y="2389433"/>
            <a:ext cx="2129680" cy="97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HK" dirty="0" smtClean="0"/>
              <a:t>Simulate Phenotypes</a:t>
            </a:r>
          </a:p>
          <a:p>
            <a:pPr algn="ctr"/>
            <a:r>
              <a:rPr lang="en-HK" dirty="0" smtClean="0"/>
              <a:t>Heritability 0 - 0.9 </a:t>
            </a:r>
            <a:endParaRPr lang="en-US" dirty="0"/>
          </a:p>
        </p:txBody>
      </p:sp>
      <p:sp>
        <p:nvSpPr>
          <p:cNvPr id="55" name="Rounded Rectangle 54"/>
          <p:cNvSpPr/>
          <p:nvPr/>
        </p:nvSpPr>
        <p:spPr>
          <a:xfrm>
            <a:off x="8339980" y="4255472"/>
            <a:ext cx="3784600" cy="14995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HK" dirty="0" smtClean="0"/>
              <a:t>GCTA</a:t>
            </a:r>
          </a:p>
          <a:p>
            <a:pPr algn="ctr"/>
            <a:r>
              <a:rPr lang="en-HK" dirty="0" smtClean="0"/>
              <a:t>LDSC with fixed intercept</a:t>
            </a:r>
          </a:p>
          <a:p>
            <a:pPr algn="ctr"/>
            <a:r>
              <a:rPr lang="en-HK" dirty="0" smtClean="0"/>
              <a:t>LDSC with intercept estimation</a:t>
            </a:r>
          </a:p>
          <a:p>
            <a:pPr algn="ctr"/>
            <a:r>
              <a:rPr lang="en-HK" dirty="0" smtClean="0"/>
              <a:t>SHREK</a:t>
            </a:r>
            <a:endParaRPr lang="en-US" dirty="0"/>
          </a:p>
        </p:txBody>
      </p:sp>
      <p:cxnSp>
        <p:nvCxnSpPr>
          <p:cNvPr id="60" name="Straight Connector 59"/>
          <p:cNvCxnSpPr/>
          <p:nvPr/>
        </p:nvCxnSpPr>
        <p:spPr>
          <a:xfrm>
            <a:off x="5927952" y="2746421"/>
            <a:ext cx="611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rot="5400000" flipH="1" flipV="1">
            <a:off x="6475380" y="2347192"/>
            <a:ext cx="532720" cy="384936"/>
          </a:xfrm>
          <a:prstGeom prst="bentConnector3">
            <a:avLst>
              <a:gd name="adj1" fmla="val 1000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H="1">
            <a:off x="6475380" y="2851025"/>
            <a:ext cx="532720" cy="384936"/>
          </a:xfrm>
          <a:prstGeom prst="bentConnector3">
            <a:avLst>
              <a:gd name="adj1" fmla="val 100064"/>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320267" y="1432559"/>
            <a:ext cx="1450846" cy="369332"/>
          </a:xfrm>
          <a:prstGeom prst="rect">
            <a:avLst/>
          </a:prstGeom>
          <a:noFill/>
        </p:spPr>
        <p:txBody>
          <a:bodyPr wrap="none" rtlCol="0">
            <a:spAutoFit/>
          </a:bodyPr>
          <a:lstStyle/>
          <a:p>
            <a:r>
              <a:rPr lang="en-HK" dirty="0" smtClean="0"/>
              <a:t>Case-Control</a:t>
            </a:r>
            <a:endParaRPr lang="en-US" dirty="0"/>
          </a:p>
        </p:txBody>
      </p:sp>
      <p:cxnSp>
        <p:nvCxnSpPr>
          <p:cNvPr id="70" name="Elbow Connector 69"/>
          <p:cNvCxnSpPr>
            <a:stCxn id="47" idx="3"/>
          </p:cNvCxnSpPr>
          <p:nvPr/>
        </p:nvCxnSpPr>
        <p:spPr>
          <a:xfrm>
            <a:off x="9044084" y="2273300"/>
            <a:ext cx="900016" cy="608617"/>
          </a:xfrm>
          <a:prstGeom prst="bentConnector3">
            <a:avLst/>
          </a:prstGeom>
        </p:spPr>
        <p:style>
          <a:lnRef idx="2">
            <a:schemeClr val="accent4">
              <a:shade val="50000"/>
            </a:schemeClr>
          </a:lnRef>
          <a:fillRef idx="1">
            <a:schemeClr val="accent4"/>
          </a:fillRef>
          <a:effectRef idx="0">
            <a:schemeClr val="accent4"/>
          </a:effectRef>
          <a:fontRef idx="minor">
            <a:schemeClr val="lt1"/>
          </a:fontRef>
        </p:style>
      </p:cxnSp>
      <p:cxnSp>
        <p:nvCxnSpPr>
          <p:cNvPr id="71" name="Elbow Connector 70"/>
          <p:cNvCxnSpPr/>
          <p:nvPr/>
        </p:nvCxnSpPr>
        <p:spPr>
          <a:xfrm flipV="1">
            <a:off x="9044084" y="2881917"/>
            <a:ext cx="900016" cy="608617"/>
          </a:xfrm>
          <a:prstGeom prst="bentConnector3">
            <a:avLst/>
          </a:prstGeom>
        </p:spPr>
        <p:style>
          <a:lnRef idx="2">
            <a:schemeClr val="accent4">
              <a:shade val="50000"/>
            </a:schemeClr>
          </a:lnRef>
          <a:fillRef idx="1">
            <a:schemeClr val="accent4"/>
          </a:fillRef>
          <a:effectRef idx="0">
            <a:schemeClr val="accent4"/>
          </a:effectRef>
          <a:fontRef idx="minor">
            <a:schemeClr val="lt1"/>
          </a:fontRef>
        </p:style>
      </p:cxnSp>
      <p:cxnSp>
        <p:nvCxnSpPr>
          <p:cNvPr id="73" name="Straight Arrow Connector 72"/>
          <p:cNvCxnSpPr>
            <a:stCxn id="53" idx="2"/>
          </p:cNvCxnSpPr>
          <p:nvPr/>
        </p:nvCxnSpPr>
        <p:spPr>
          <a:xfrm>
            <a:off x="11059740" y="3367465"/>
            <a:ext cx="0" cy="888007"/>
          </a:xfrm>
          <a:prstGeom prst="straightConnector1">
            <a:avLst/>
          </a:prstGeom>
          <a:ln>
            <a:tailEnd type="triangle"/>
          </a:ln>
        </p:spPr>
        <p:style>
          <a:lnRef idx="2">
            <a:schemeClr val="accent4">
              <a:shade val="50000"/>
            </a:schemeClr>
          </a:lnRef>
          <a:fillRef idx="1">
            <a:schemeClr val="accent4"/>
          </a:fillRef>
          <a:effectRef idx="0">
            <a:schemeClr val="accent4"/>
          </a:effectRef>
          <a:fontRef idx="minor">
            <a:schemeClr val="lt1"/>
          </a:fontRef>
        </p:style>
      </p:cxnSp>
      <p:cxnSp>
        <p:nvCxnSpPr>
          <p:cNvPr id="75" name="Straight Arrow Connector 74"/>
          <p:cNvCxnSpPr>
            <a:endCxn id="53" idx="1"/>
          </p:cNvCxnSpPr>
          <p:nvPr/>
        </p:nvCxnSpPr>
        <p:spPr>
          <a:xfrm>
            <a:off x="9494092" y="2878449"/>
            <a:ext cx="500808" cy="0"/>
          </a:xfrm>
          <a:prstGeom prst="straightConnector1">
            <a:avLst/>
          </a:prstGeom>
          <a:ln>
            <a:tailEnd type="triangle"/>
          </a:ln>
        </p:spPr>
        <p:style>
          <a:lnRef idx="2">
            <a:schemeClr val="accent4">
              <a:shade val="50000"/>
            </a:schemeClr>
          </a:lnRef>
          <a:fillRef idx="1">
            <a:schemeClr val="accent4"/>
          </a:fillRef>
          <a:effectRef idx="0">
            <a:schemeClr val="accent4"/>
          </a:effectRef>
          <a:fontRef idx="minor">
            <a:schemeClr val="lt1"/>
          </a:fontRef>
        </p:style>
      </p:cxnSp>
      <p:sp>
        <p:nvSpPr>
          <p:cNvPr id="80" name="TextBox 79"/>
          <p:cNvSpPr txBox="1"/>
          <p:nvPr/>
        </p:nvSpPr>
        <p:spPr>
          <a:xfrm>
            <a:off x="10419719" y="1452966"/>
            <a:ext cx="1772280" cy="369332"/>
          </a:xfrm>
          <a:prstGeom prst="rect">
            <a:avLst/>
          </a:prstGeom>
          <a:solidFill>
            <a:schemeClr val="accent5">
              <a:lumMod val="60000"/>
              <a:lumOff val="40000"/>
            </a:schemeClr>
          </a:solidFill>
        </p:spPr>
        <p:txBody>
          <a:bodyPr wrap="none" rtlCol="0">
            <a:spAutoFit/>
          </a:bodyPr>
          <a:lstStyle/>
          <a:p>
            <a:r>
              <a:rPr lang="en-HK" dirty="0" smtClean="0"/>
              <a:t>Repeat 50 times</a:t>
            </a:r>
            <a:endParaRPr lang="en-US" dirty="0"/>
          </a:p>
        </p:txBody>
      </p:sp>
      <p:sp>
        <p:nvSpPr>
          <p:cNvPr id="82" name="TextBox 81"/>
          <p:cNvSpPr txBox="1"/>
          <p:nvPr/>
        </p:nvSpPr>
        <p:spPr>
          <a:xfrm>
            <a:off x="-17103" y="5887335"/>
            <a:ext cx="1772280" cy="369332"/>
          </a:xfrm>
          <a:prstGeom prst="rect">
            <a:avLst/>
          </a:prstGeom>
          <a:solidFill>
            <a:schemeClr val="bg2">
              <a:lumMod val="50000"/>
            </a:schemeClr>
          </a:solidFill>
        </p:spPr>
        <p:txBody>
          <a:bodyPr wrap="none" rtlCol="0">
            <a:spAutoFit/>
          </a:bodyPr>
          <a:lstStyle/>
          <a:p>
            <a:r>
              <a:rPr lang="en-HK" dirty="0" smtClean="0">
                <a:solidFill>
                  <a:schemeClr val="bg1"/>
                </a:solidFill>
              </a:rPr>
              <a:t>Repeat 10 times</a:t>
            </a:r>
            <a:endParaRPr lang="en-US" dirty="0">
              <a:solidFill>
                <a:schemeClr val="bg1"/>
              </a:solidFill>
            </a:endParaRPr>
          </a:p>
        </p:txBody>
      </p:sp>
    </p:spTree>
    <p:extLst>
      <p:ext uri="{BB962C8B-B14F-4D97-AF65-F5344CB8AC3E}">
        <p14:creationId xmlns:p14="http://schemas.microsoft.com/office/powerpoint/2010/main" val="37507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3808" y="1111126"/>
            <a:ext cx="3062796" cy="646331"/>
          </a:xfrm>
          <a:prstGeom prst="rect">
            <a:avLst/>
          </a:prstGeom>
          <a:noFill/>
        </p:spPr>
        <p:txBody>
          <a:bodyPr wrap="square" rtlCol="0">
            <a:spAutoFit/>
          </a:bodyPr>
          <a:lstStyle/>
          <a:p>
            <a:r>
              <a:rPr lang="en-HK" dirty="0" smtClean="0"/>
              <a:t>SHREK</a:t>
            </a:r>
          </a:p>
          <a:p>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18039"/>
          <a:stretch/>
        </p:blipFill>
        <p:spPr>
          <a:xfrm>
            <a:off x="503808" y="1517760"/>
            <a:ext cx="2950592" cy="3600000"/>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17186"/>
          <a:stretch/>
        </p:blipFill>
        <p:spPr>
          <a:xfrm>
            <a:off x="3698906" y="1493475"/>
            <a:ext cx="2981294" cy="3600000"/>
          </a:xfrm>
          <a:prstGeom prst="rect">
            <a:avLst/>
          </a:prstGeom>
        </p:spPr>
      </p:pic>
      <p:sp>
        <p:nvSpPr>
          <p:cNvPr id="12" name="TextBox 11"/>
          <p:cNvSpPr txBox="1"/>
          <p:nvPr/>
        </p:nvSpPr>
        <p:spPr>
          <a:xfrm>
            <a:off x="3698906" y="1111125"/>
            <a:ext cx="3062796" cy="646331"/>
          </a:xfrm>
          <a:prstGeom prst="rect">
            <a:avLst/>
          </a:prstGeom>
          <a:noFill/>
        </p:spPr>
        <p:txBody>
          <a:bodyPr wrap="square" rtlCol="0">
            <a:spAutoFit/>
          </a:bodyPr>
          <a:lstStyle/>
          <a:p>
            <a:r>
              <a:rPr lang="en-HK" dirty="0" smtClean="0"/>
              <a:t>LDSC</a:t>
            </a:r>
          </a:p>
          <a:p>
            <a:endParaRPr lang="en-US" dirty="0"/>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r="18269"/>
          <a:stretch/>
        </p:blipFill>
        <p:spPr>
          <a:xfrm>
            <a:off x="6924706" y="1455769"/>
            <a:ext cx="2942332" cy="3600000"/>
          </a:xfrm>
          <a:prstGeom prst="rect">
            <a:avLst/>
          </a:prstGeom>
        </p:spPr>
      </p:pic>
      <p:sp>
        <p:nvSpPr>
          <p:cNvPr id="14" name="TextBox 13"/>
          <p:cNvSpPr txBox="1"/>
          <p:nvPr/>
        </p:nvSpPr>
        <p:spPr>
          <a:xfrm>
            <a:off x="6924706" y="1049134"/>
            <a:ext cx="3062796" cy="369332"/>
          </a:xfrm>
          <a:prstGeom prst="rect">
            <a:avLst/>
          </a:prstGeom>
          <a:noFill/>
        </p:spPr>
        <p:txBody>
          <a:bodyPr wrap="square" rtlCol="0">
            <a:spAutoFit/>
          </a:bodyPr>
          <a:lstStyle/>
          <a:p>
            <a:r>
              <a:rPr lang="en-HK" dirty="0" smtClean="0"/>
              <a:t>GCTA</a:t>
            </a:r>
            <a:endParaRPr lang="en-US" dirty="0"/>
          </a:p>
        </p:txBody>
      </p:sp>
      <p:sp>
        <p:nvSpPr>
          <p:cNvPr id="6" name="Title 5"/>
          <p:cNvSpPr>
            <a:spLocks noGrp="1"/>
          </p:cNvSpPr>
          <p:nvPr>
            <p:ph type="title"/>
          </p:nvPr>
        </p:nvSpPr>
        <p:spPr>
          <a:xfrm>
            <a:off x="1295400" y="5220"/>
            <a:ext cx="9601200" cy="1143000"/>
          </a:xfrm>
        </p:spPr>
        <p:txBody>
          <a:bodyPr/>
          <a:lstStyle/>
          <a:p>
            <a:r>
              <a:rPr lang="en-HK" dirty="0" smtClean="0"/>
              <a:t>Results (Quantitative Trait)</a:t>
            </a:r>
            <a:endParaRPr lang="en-US" dirty="0"/>
          </a:p>
        </p:txBody>
      </p:sp>
      <p:sp>
        <p:nvSpPr>
          <p:cNvPr id="5" name="Content Placeholder 4"/>
          <p:cNvSpPr>
            <a:spLocks noGrp="1"/>
          </p:cNvSpPr>
          <p:nvPr>
            <p:ph idx="1"/>
          </p:nvPr>
        </p:nvSpPr>
        <p:spPr>
          <a:xfrm>
            <a:off x="1295400" y="5160716"/>
            <a:ext cx="9601200" cy="901874"/>
          </a:xfrm>
        </p:spPr>
        <p:txBody>
          <a:bodyPr>
            <a:normAutofit/>
          </a:bodyPr>
          <a:lstStyle/>
          <a:p>
            <a:r>
              <a:rPr lang="en-HK" dirty="0" smtClean="0"/>
              <a:t>Upward bias observed in SHREK</a:t>
            </a:r>
          </a:p>
          <a:p>
            <a:r>
              <a:rPr lang="en-HK" dirty="0" smtClean="0"/>
              <a:t>Small downward bias observed in LDSC and GCTA</a:t>
            </a:r>
            <a:endParaRPr lang="en-US" dirty="0"/>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81570" t="36192" r="3983" b="39820"/>
          <a:stretch/>
        </p:blipFill>
        <p:spPr>
          <a:xfrm>
            <a:off x="9987502" y="1627552"/>
            <a:ext cx="1676401" cy="2783586"/>
          </a:xfrm>
          <a:prstGeom prst="rect">
            <a:avLst/>
          </a:prstGeom>
        </p:spPr>
      </p:pic>
    </p:spTree>
    <p:extLst>
      <p:ext uri="{BB962C8B-B14F-4D97-AF65-F5344CB8AC3E}">
        <p14:creationId xmlns:p14="http://schemas.microsoft.com/office/powerpoint/2010/main" val="227513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3808" y="1111126"/>
            <a:ext cx="3062796" cy="646331"/>
          </a:xfrm>
          <a:prstGeom prst="rect">
            <a:avLst/>
          </a:prstGeom>
          <a:noFill/>
        </p:spPr>
        <p:txBody>
          <a:bodyPr wrap="square" rtlCol="0">
            <a:spAutoFit/>
          </a:bodyPr>
          <a:lstStyle/>
          <a:p>
            <a:r>
              <a:rPr lang="en-HK" dirty="0" smtClean="0"/>
              <a:t>SHREK</a:t>
            </a:r>
          </a:p>
          <a:p>
            <a:endParaRPr lang="en-US" dirty="0"/>
          </a:p>
        </p:txBody>
      </p:sp>
      <p:sp>
        <p:nvSpPr>
          <p:cNvPr id="12" name="TextBox 11"/>
          <p:cNvSpPr txBox="1"/>
          <p:nvPr/>
        </p:nvSpPr>
        <p:spPr>
          <a:xfrm>
            <a:off x="3698906" y="1111125"/>
            <a:ext cx="3062796" cy="646331"/>
          </a:xfrm>
          <a:prstGeom prst="rect">
            <a:avLst/>
          </a:prstGeom>
          <a:noFill/>
        </p:spPr>
        <p:txBody>
          <a:bodyPr wrap="square" rtlCol="0">
            <a:spAutoFit/>
          </a:bodyPr>
          <a:lstStyle/>
          <a:p>
            <a:r>
              <a:rPr lang="en-HK" dirty="0" smtClean="0"/>
              <a:t>LDSC</a:t>
            </a:r>
          </a:p>
          <a:p>
            <a:endParaRPr lang="en-US" dirty="0"/>
          </a:p>
        </p:txBody>
      </p:sp>
      <p:sp>
        <p:nvSpPr>
          <p:cNvPr id="14" name="TextBox 13"/>
          <p:cNvSpPr txBox="1"/>
          <p:nvPr/>
        </p:nvSpPr>
        <p:spPr>
          <a:xfrm>
            <a:off x="6924706" y="1049134"/>
            <a:ext cx="3062796" cy="369332"/>
          </a:xfrm>
          <a:prstGeom prst="rect">
            <a:avLst/>
          </a:prstGeom>
          <a:noFill/>
        </p:spPr>
        <p:txBody>
          <a:bodyPr wrap="square" rtlCol="0">
            <a:spAutoFit/>
          </a:bodyPr>
          <a:lstStyle/>
          <a:p>
            <a:r>
              <a:rPr lang="en-HK" dirty="0" smtClean="0"/>
              <a:t>GCTA</a:t>
            </a:r>
            <a:endParaRPr lang="en-US" dirty="0"/>
          </a:p>
        </p:txBody>
      </p:sp>
      <p:sp>
        <p:nvSpPr>
          <p:cNvPr id="6" name="Title 5"/>
          <p:cNvSpPr>
            <a:spLocks noGrp="1"/>
          </p:cNvSpPr>
          <p:nvPr>
            <p:ph type="title"/>
          </p:nvPr>
        </p:nvSpPr>
        <p:spPr>
          <a:xfrm>
            <a:off x="1295400" y="5220"/>
            <a:ext cx="9601200" cy="1143000"/>
          </a:xfrm>
        </p:spPr>
        <p:txBody>
          <a:bodyPr/>
          <a:lstStyle/>
          <a:p>
            <a:r>
              <a:rPr lang="en-HK" dirty="0" smtClean="0"/>
              <a:t>Results (Quantitative Trait)</a:t>
            </a:r>
            <a:endParaRPr lang="en-US" dirty="0"/>
          </a:p>
        </p:txBody>
      </p:sp>
      <p:sp>
        <p:nvSpPr>
          <p:cNvPr id="5" name="Content Placeholder 4"/>
          <p:cNvSpPr>
            <a:spLocks noGrp="1"/>
          </p:cNvSpPr>
          <p:nvPr>
            <p:ph idx="1"/>
          </p:nvPr>
        </p:nvSpPr>
        <p:spPr>
          <a:xfrm>
            <a:off x="1295400" y="5160716"/>
            <a:ext cx="9601200" cy="1100384"/>
          </a:xfrm>
        </p:spPr>
        <p:txBody>
          <a:bodyPr>
            <a:normAutofit fontScale="92500" lnSpcReduction="20000"/>
          </a:bodyPr>
          <a:lstStyle/>
          <a:p>
            <a:r>
              <a:rPr lang="en-HK" dirty="0" smtClean="0"/>
              <a:t>SHREK has the highest variance</a:t>
            </a:r>
          </a:p>
          <a:p>
            <a:pPr lvl="1"/>
            <a:r>
              <a:rPr lang="en-HK" dirty="0" smtClean="0"/>
              <a:t>Robust to change in number of causal SNPs</a:t>
            </a:r>
          </a:p>
          <a:p>
            <a:r>
              <a:rPr lang="en-HK" dirty="0" smtClean="0"/>
              <a:t>When number of causal SNP is small, variance of LDSC and GCTA increases</a:t>
            </a:r>
            <a:endParaRPr lang="en-US" dirty="0"/>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81570" t="36192" r="3983" b="39820"/>
          <a:stretch/>
        </p:blipFill>
        <p:spPr>
          <a:xfrm>
            <a:off x="9987502" y="1627552"/>
            <a:ext cx="1676401" cy="2783586"/>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17803"/>
          <a:stretch/>
        </p:blipFill>
        <p:spPr>
          <a:xfrm>
            <a:off x="503808" y="1455769"/>
            <a:ext cx="2959100" cy="360000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17628"/>
          <a:stretch/>
        </p:blipFill>
        <p:spPr>
          <a:xfrm>
            <a:off x="3625912" y="1418466"/>
            <a:ext cx="2965388" cy="360000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17097"/>
          <a:stretch/>
        </p:blipFill>
        <p:spPr>
          <a:xfrm>
            <a:off x="6832600" y="1418466"/>
            <a:ext cx="2984500" cy="3600000"/>
          </a:xfrm>
          <a:prstGeom prst="rect">
            <a:avLst/>
          </a:prstGeom>
        </p:spPr>
      </p:pic>
    </p:spTree>
    <p:extLst>
      <p:ext uri="{BB962C8B-B14F-4D97-AF65-F5344CB8AC3E}">
        <p14:creationId xmlns:p14="http://schemas.microsoft.com/office/powerpoint/2010/main" val="25343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0"/>
            <a:ext cx="9601200" cy="1143000"/>
          </a:xfrm>
        </p:spPr>
        <p:txBody>
          <a:bodyPr/>
          <a:lstStyle/>
          <a:p>
            <a:r>
              <a:rPr lang="en-HK" dirty="0" smtClean="0"/>
              <a:t>Results (Quantitative Trait)</a:t>
            </a:r>
            <a:endParaRPr lang="en-US" dirty="0"/>
          </a:p>
        </p:txBody>
      </p:sp>
      <p:sp>
        <p:nvSpPr>
          <p:cNvPr id="13" name="Content Placeholder 4"/>
          <p:cNvSpPr>
            <a:spLocks noGrp="1"/>
          </p:cNvSpPr>
          <p:nvPr>
            <p:ph idx="1"/>
          </p:nvPr>
        </p:nvSpPr>
        <p:spPr>
          <a:xfrm>
            <a:off x="1295400" y="5123138"/>
            <a:ext cx="9601200" cy="1034561"/>
          </a:xfrm>
        </p:spPr>
        <p:txBody>
          <a:bodyPr>
            <a:normAutofit/>
          </a:bodyPr>
          <a:lstStyle/>
          <a:p>
            <a:r>
              <a:rPr lang="en-HK" dirty="0" smtClean="0"/>
              <a:t>High mean square error for LDSC and GCTA in oligo-genic condition</a:t>
            </a:r>
          </a:p>
          <a:p>
            <a:r>
              <a:rPr lang="en-HK" dirty="0" smtClean="0"/>
              <a:t>SHREK is relatively robust</a:t>
            </a:r>
            <a:endParaRPr lang="en-US" dirty="0"/>
          </a:p>
        </p:txBody>
      </p:sp>
      <p:sp>
        <p:nvSpPr>
          <p:cNvPr id="4" name="TextBox 3"/>
          <p:cNvSpPr txBox="1"/>
          <p:nvPr/>
        </p:nvSpPr>
        <p:spPr>
          <a:xfrm>
            <a:off x="580008" y="1111126"/>
            <a:ext cx="3062796" cy="646331"/>
          </a:xfrm>
          <a:prstGeom prst="rect">
            <a:avLst/>
          </a:prstGeom>
          <a:noFill/>
        </p:spPr>
        <p:txBody>
          <a:bodyPr wrap="square" rtlCol="0">
            <a:spAutoFit/>
          </a:bodyPr>
          <a:lstStyle/>
          <a:p>
            <a:r>
              <a:rPr lang="en-HK" dirty="0" smtClean="0"/>
              <a:t>SHREK</a:t>
            </a:r>
          </a:p>
          <a:p>
            <a:endParaRPr lang="en-US" dirty="0"/>
          </a:p>
        </p:txBody>
      </p:sp>
      <p:sp>
        <p:nvSpPr>
          <p:cNvPr id="7" name="TextBox 6"/>
          <p:cNvSpPr txBox="1"/>
          <p:nvPr/>
        </p:nvSpPr>
        <p:spPr>
          <a:xfrm>
            <a:off x="3623692" y="1132362"/>
            <a:ext cx="3062796" cy="646331"/>
          </a:xfrm>
          <a:prstGeom prst="rect">
            <a:avLst/>
          </a:prstGeom>
          <a:noFill/>
        </p:spPr>
        <p:txBody>
          <a:bodyPr wrap="square" rtlCol="0">
            <a:spAutoFit/>
          </a:bodyPr>
          <a:lstStyle/>
          <a:p>
            <a:r>
              <a:rPr lang="en-HK" dirty="0" smtClean="0"/>
              <a:t>LDSC</a:t>
            </a:r>
          </a:p>
          <a:p>
            <a:endParaRPr lang="en-US" dirty="0"/>
          </a:p>
        </p:txBody>
      </p:sp>
      <p:sp>
        <p:nvSpPr>
          <p:cNvPr id="9" name="TextBox 8"/>
          <p:cNvSpPr txBox="1"/>
          <p:nvPr/>
        </p:nvSpPr>
        <p:spPr>
          <a:xfrm>
            <a:off x="6844372" y="1030345"/>
            <a:ext cx="3062796" cy="369332"/>
          </a:xfrm>
          <a:prstGeom prst="rect">
            <a:avLst/>
          </a:prstGeom>
          <a:noFill/>
        </p:spPr>
        <p:txBody>
          <a:bodyPr wrap="square" rtlCol="0">
            <a:spAutoFit/>
          </a:bodyPr>
          <a:lstStyle/>
          <a:p>
            <a:r>
              <a:rPr lang="en-HK" dirty="0" smtClean="0"/>
              <a:t>GCTA</a:t>
            </a: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19562"/>
          <a:stretch/>
        </p:blipFill>
        <p:spPr>
          <a:xfrm>
            <a:off x="584025" y="1493475"/>
            <a:ext cx="2895775" cy="360000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18286"/>
          <a:stretch/>
        </p:blipFill>
        <p:spPr>
          <a:xfrm>
            <a:off x="3764890" y="1538997"/>
            <a:ext cx="2941696" cy="3600000"/>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r="19197"/>
          <a:stretch/>
        </p:blipFill>
        <p:spPr>
          <a:xfrm>
            <a:off x="6852406" y="1436980"/>
            <a:ext cx="2908898" cy="3600000"/>
          </a:xfrm>
          <a:prstGeom prst="rect">
            <a:avLst/>
          </a:prstGeom>
        </p:spPr>
      </p:pic>
      <p:sp>
        <p:nvSpPr>
          <p:cNvPr id="14" name="Title 1"/>
          <p:cNvSpPr txBox="1">
            <a:spLocks/>
          </p:cNvSpPr>
          <p:nvPr/>
        </p:nvSpPr>
        <p:spPr>
          <a:xfrm>
            <a:off x="1157614" y="5220"/>
            <a:ext cx="9601200"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endParaRPr lang="en-US" dirty="0"/>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81570" t="36192" r="3983" b="39820"/>
          <a:stretch/>
        </p:blipFill>
        <p:spPr>
          <a:xfrm>
            <a:off x="10063702" y="1627552"/>
            <a:ext cx="1676401" cy="2783586"/>
          </a:xfrm>
          <a:prstGeom prst="rect">
            <a:avLst/>
          </a:prstGeom>
        </p:spPr>
      </p:pic>
    </p:spTree>
    <p:extLst>
      <p:ext uri="{BB962C8B-B14F-4D97-AF65-F5344CB8AC3E}">
        <p14:creationId xmlns:p14="http://schemas.microsoft.com/office/powerpoint/2010/main" val="225125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0"/>
            <a:ext cx="9601200" cy="1143000"/>
          </a:xfrm>
        </p:spPr>
        <p:txBody>
          <a:bodyPr/>
          <a:lstStyle/>
          <a:p>
            <a:r>
              <a:rPr lang="en-HK" dirty="0" smtClean="0"/>
              <a:t>Results (case Control 100 </a:t>
            </a:r>
            <a:r>
              <a:rPr lang="en-HK" dirty="0"/>
              <a:t>Causal)</a:t>
            </a:r>
            <a:endParaRPr lang="en-US" dirty="0"/>
          </a:p>
        </p:txBody>
      </p:sp>
      <p:sp>
        <p:nvSpPr>
          <p:cNvPr id="10" name="Content Placeholder 4"/>
          <p:cNvSpPr>
            <a:spLocks noGrp="1"/>
          </p:cNvSpPr>
          <p:nvPr>
            <p:ph idx="1"/>
          </p:nvPr>
        </p:nvSpPr>
        <p:spPr>
          <a:xfrm>
            <a:off x="1295400" y="5123138"/>
            <a:ext cx="9601200" cy="1034561"/>
          </a:xfrm>
        </p:spPr>
        <p:txBody>
          <a:bodyPr>
            <a:normAutofit/>
          </a:bodyPr>
          <a:lstStyle/>
          <a:p>
            <a:r>
              <a:rPr lang="en-HK" dirty="0" smtClean="0"/>
              <a:t>Upward bias observed in SHREK and LDSC (proportional to prevalence)</a:t>
            </a:r>
          </a:p>
          <a:p>
            <a:r>
              <a:rPr lang="en-HK" dirty="0" smtClean="0"/>
              <a:t>Downward bias observed in GCTA </a:t>
            </a:r>
            <a:r>
              <a:rPr lang="en-HK" dirty="0"/>
              <a:t>(proportional to prevalence)</a:t>
            </a:r>
            <a:endParaRPr lang="en-US" dirty="0"/>
          </a:p>
        </p:txBody>
      </p:sp>
      <p:sp>
        <p:nvSpPr>
          <p:cNvPr id="4" name="TextBox 3"/>
          <p:cNvSpPr txBox="1"/>
          <p:nvPr/>
        </p:nvSpPr>
        <p:spPr>
          <a:xfrm>
            <a:off x="449838" y="1116504"/>
            <a:ext cx="3062796" cy="646331"/>
          </a:xfrm>
          <a:prstGeom prst="rect">
            <a:avLst/>
          </a:prstGeom>
          <a:noFill/>
        </p:spPr>
        <p:txBody>
          <a:bodyPr wrap="square" rtlCol="0">
            <a:spAutoFit/>
          </a:bodyPr>
          <a:lstStyle/>
          <a:p>
            <a:r>
              <a:rPr lang="en-HK" dirty="0" smtClean="0"/>
              <a:t>SHREK</a:t>
            </a:r>
          </a:p>
          <a:p>
            <a:endParaRPr lang="en-US" dirty="0"/>
          </a:p>
        </p:txBody>
      </p:sp>
      <p:sp>
        <p:nvSpPr>
          <p:cNvPr id="7" name="TextBox 6"/>
          <p:cNvSpPr txBox="1"/>
          <p:nvPr/>
        </p:nvSpPr>
        <p:spPr>
          <a:xfrm>
            <a:off x="3512634" y="1122195"/>
            <a:ext cx="3062796" cy="646331"/>
          </a:xfrm>
          <a:prstGeom prst="rect">
            <a:avLst/>
          </a:prstGeom>
          <a:noFill/>
        </p:spPr>
        <p:txBody>
          <a:bodyPr wrap="square" rtlCol="0">
            <a:spAutoFit/>
          </a:bodyPr>
          <a:lstStyle/>
          <a:p>
            <a:r>
              <a:rPr lang="en-HK" dirty="0" smtClean="0"/>
              <a:t>LDSC</a:t>
            </a:r>
          </a:p>
          <a:p>
            <a:endParaRPr lang="en-US" dirty="0"/>
          </a:p>
        </p:txBody>
      </p:sp>
      <p:sp>
        <p:nvSpPr>
          <p:cNvPr id="9" name="TextBox 8"/>
          <p:cNvSpPr txBox="1"/>
          <p:nvPr/>
        </p:nvSpPr>
        <p:spPr>
          <a:xfrm>
            <a:off x="6700123" y="1115627"/>
            <a:ext cx="3062796" cy="369332"/>
          </a:xfrm>
          <a:prstGeom prst="rect">
            <a:avLst/>
          </a:prstGeom>
          <a:noFill/>
        </p:spPr>
        <p:txBody>
          <a:bodyPr wrap="square" rtlCol="0">
            <a:spAutoFit/>
          </a:bodyPr>
          <a:lstStyle/>
          <a:p>
            <a:r>
              <a:rPr lang="en-HK" dirty="0" smtClean="0"/>
              <a:t>GCTA</a:t>
            </a:r>
            <a:endParaRPr lang="en-US" dirty="0"/>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19209"/>
          <a:stretch/>
        </p:blipFill>
        <p:spPr>
          <a:xfrm>
            <a:off x="453855" y="1523138"/>
            <a:ext cx="2908475" cy="360000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r="19444"/>
          <a:stretch/>
        </p:blipFill>
        <p:spPr>
          <a:xfrm>
            <a:off x="3581224" y="1477911"/>
            <a:ext cx="2900004" cy="3600000"/>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r="18621"/>
          <a:stretch/>
        </p:blipFill>
        <p:spPr>
          <a:xfrm>
            <a:off x="6700122" y="1468993"/>
            <a:ext cx="2929633" cy="3600000"/>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81190" t="39638" r="4591" b="45906"/>
          <a:stretch/>
        </p:blipFill>
        <p:spPr>
          <a:xfrm>
            <a:off x="9762919" y="2075229"/>
            <a:ext cx="2086181" cy="2120900"/>
          </a:xfrm>
          <a:prstGeom prst="rect">
            <a:avLst/>
          </a:prstGeom>
        </p:spPr>
      </p:pic>
    </p:spTree>
    <p:extLst>
      <p:ext uri="{BB962C8B-B14F-4D97-AF65-F5344CB8AC3E}">
        <p14:creationId xmlns:p14="http://schemas.microsoft.com/office/powerpoint/2010/main" val="37268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0"/>
            <a:ext cx="9601200" cy="1143000"/>
          </a:xfrm>
        </p:spPr>
        <p:txBody>
          <a:bodyPr/>
          <a:lstStyle/>
          <a:p>
            <a:r>
              <a:rPr lang="en-HK" dirty="0" smtClean="0"/>
              <a:t>Results (Case Control 100 </a:t>
            </a:r>
            <a:r>
              <a:rPr lang="en-HK" dirty="0"/>
              <a:t>Causal)</a:t>
            </a:r>
            <a:endParaRPr lang="en-US" dirty="0"/>
          </a:p>
        </p:txBody>
      </p:sp>
      <p:sp>
        <p:nvSpPr>
          <p:cNvPr id="13" name="Content Placeholder 4"/>
          <p:cNvSpPr>
            <a:spLocks noGrp="1"/>
          </p:cNvSpPr>
          <p:nvPr>
            <p:ph idx="1"/>
          </p:nvPr>
        </p:nvSpPr>
        <p:spPr>
          <a:xfrm>
            <a:off x="1295400" y="5123138"/>
            <a:ext cx="9601200" cy="1034561"/>
          </a:xfrm>
        </p:spPr>
        <p:txBody>
          <a:bodyPr>
            <a:normAutofit/>
          </a:bodyPr>
          <a:lstStyle/>
          <a:p>
            <a:r>
              <a:rPr lang="en-HK" dirty="0" smtClean="0"/>
              <a:t>Mean Square error proportional to prevalence</a:t>
            </a:r>
          </a:p>
          <a:p>
            <a:r>
              <a:rPr lang="en-HK" dirty="0" smtClean="0"/>
              <a:t>SHREK is most robust</a:t>
            </a:r>
            <a:endParaRPr lang="en-US" dirty="0"/>
          </a:p>
        </p:txBody>
      </p:sp>
      <p:sp>
        <p:nvSpPr>
          <p:cNvPr id="4" name="TextBox 3"/>
          <p:cNvSpPr txBox="1"/>
          <p:nvPr/>
        </p:nvSpPr>
        <p:spPr>
          <a:xfrm>
            <a:off x="415331" y="1047626"/>
            <a:ext cx="3062796" cy="646331"/>
          </a:xfrm>
          <a:prstGeom prst="rect">
            <a:avLst/>
          </a:prstGeom>
          <a:noFill/>
        </p:spPr>
        <p:txBody>
          <a:bodyPr wrap="square" rtlCol="0">
            <a:spAutoFit/>
          </a:bodyPr>
          <a:lstStyle/>
          <a:p>
            <a:r>
              <a:rPr lang="en-HK" dirty="0" smtClean="0"/>
              <a:t>SHREK</a:t>
            </a:r>
          </a:p>
          <a:p>
            <a:endParaRPr lang="en-US" dirty="0"/>
          </a:p>
        </p:txBody>
      </p:sp>
      <p:sp>
        <p:nvSpPr>
          <p:cNvPr id="7" name="TextBox 6"/>
          <p:cNvSpPr txBox="1"/>
          <p:nvPr/>
        </p:nvSpPr>
        <p:spPr>
          <a:xfrm>
            <a:off x="3515435" y="1022800"/>
            <a:ext cx="3062796" cy="646331"/>
          </a:xfrm>
          <a:prstGeom prst="rect">
            <a:avLst/>
          </a:prstGeom>
          <a:noFill/>
        </p:spPr>
        <p:txBody>
          <a:bodyPr wrap="square" rtlCol="0">
            <a:spAutoFit/>
          </a:bodyPr>
          <a:lstStyle/>
          <a:p>
            <a:r>
              <a:rPr lang="en-HK" dirty="0" smtClean="0"/>
              <a:t>LDSC</a:t>
            </a:r>
          </a:p>
          <a:p>
            <a:endParaRPr lang="en-US" dirty="0"/>
          </a:p>
        </p:txBody>
      </p:sp>
      <p:sp>
        <p:nvSpPr>
          <p:cNvPr id="9" name="TextBox 8"/>
          <p:cNvSpPr txBox="1"/>
          <p:nvPr/>
        </p:nvSpPr>
        <p:spPr>
          <a:xfrm>
            <a:off x="6725523" y="1022800"/>
            <a:ext cx="3062796" cy="369332"/>
          </a:xfrm>
          <a:prstGeom prst="rect">
            <a:avLst/>
          </a:prstGeom>
          <a:noFill/>
        </p:spPr>
        <p:txBody>
          <a:bodyPr wrap="square" rtlCol="0">
            <a:spAutoFit/>
          </a:bodyPr>
          <a:lstStyle/>
          <a:p>
            <a:r>
              <a:rPr lang="en-HK" dirty="0" smtClean="0"/>
              <a:t>GCTA</a:t>
            </a:r>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18621"/>
          <a:stretch/>
        </p:blipFill>
        <p:spPr>
          <a:xfrm>
            <a:off x="6725523" y="1406928"/>
            <a:ext cx="2929632" cy="3600000"/>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19036"/>
          <a:stretch/>
        </p:blipFill>
        <p:spPr>
          <a:xfrm>
            <a:off x="3582017" y="1392132"/>
            <a:ext cx="2914712" cy="3600000"/>
          </a:xfrm>
          <a:prstGeom prst="rect">
            <a:avLst/>
          </a:prstGeom>
        </p:spPr>
      </p:pic>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r="19428"/>
          <a:stretch/>
        </p:blipFill>
        <p:spPr>
          <a:xfrm>
            <a:off x="452639" y="1431753"/>
            <a:ext cx="2900584" cy="3600000"/>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81190" t="39638" r="4591" b="45906"/>
          <a:stretch/>
        </p:blipFill>
        <p:spPr>
          <a:xfrm>
            <a:off x="9788319" y="2075229"/>
            <a:ext cx="2086181" cy="2120900"/>
          </a:xfrm>
          <a:prstGeom prst="rect">
            <a:avLst/>
          </a:prstGeom>
        </p:spPr>
      </p:pic>
    </p:spTree>
    <p:extLst>
      <p:ext uri="{BB962C8B-B14F-4D97-AF65-F5344CB8AC3E}">
        <p14:creationId xmlns:p14="http://schemas.microsoft.com/office/powerpoint/2010/main" val="39658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6098486"/>
              </p:ext>
            </p:extLst>
          </p:nvPr>
        </p:nvGraphicFramePr>
        <p:xfrm>
          <a:off x="3467100" y="139700"/>
          <a:ext cx="5639237" cy="6304280"/>
        </p:xfrm>
        <a:graphic>
          <a:graphicData uri="http://schemas.openxmlformats.org/drawingml/2006/table">
            <a:tbl>
              <a:tblPr firstRow="1" bandRow="1">
                <a:tableStyleId>{9DCAF9ED-07DC-4A11-8D7F-57B35C25682E}</a:tableStyleId>
              </a:tblPr>
              <a:tblGrid>
                <a:gridCol w="1223010"/>
                <a:gridCol w="108000"/>
                <a:gridCol w="1304925"/>
                <a:gridCol w="108000"/>
                <a:gridCol w="881063"/>
                <a:gridCol w="108000"/>
                <a:gridCol w="864789"/>
                <a:gridCol w="108000"/>
                <a:gridCol w="933450"/>
              </a:tblGrid>
              <a:tr h="370840">
                <a:tc>
                  <a:txBody>
                    <a:bodyPr/>
                    <a:lstStyle/>
                    <a:p>
                      <a:pPr algn="ctr" fontAlgn="b"/>
                      <a:r>
                        <a:rPr lang="en-US" sz="1800" u="none" strike="noStrike" dirty="0">
                          <a:effectLst/>
                        </a:rPr>
                        <a:t>Prevalence</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err="1">
                          <a:effectLst/>
                        </a:rPr>
                        <a:t>Num</a:t>
                      </a:r>
                      <a:r>
                        <a:rPr lang="en-US" sz="1800" u="none" strike="noStrike" dirty="0">
                          <a:effectLst/>
                        </a:rPr>
                        <a:t> Causal</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SHREK</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LDSC</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GCTA</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10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0.0145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0.0361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0.0675</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50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0.0135</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0.0254</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0.0702</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0.0128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0.0227</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0.0698</a:t>
                      </a:r>
                      <a:endParaRPr lang="en-US" sz="1800" b="0" i="0" u="none" strike="noStrike">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500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0.0126</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0.0214</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0.071</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0.011</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0.0201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0.0302</a:t>
                      </a:r>
                      <a:endParaRPr lang="en-US" sz="1800" b="0" i="0" u="none" strike="noStrike">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50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0.00453</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0.00974</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0.0299</a:t>
                      </a:r>
                      <a:endParaRPr lang="en-US" sz="1800" b="0" i="0" u="none" strike="noStrike">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0.00569</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0.0113</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0.0304</a:t>
                      </a:r>
                      <a:endParaRPr lang="en-US" sz="1800" b="0" i="0" u="none" strike="noStrike">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500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0.0054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0.00999</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0.0305</a:t>
                      </a:r>
                      <a:endParaRPr lang="en-US" sz="1800" b="0" i="0" u="none" strike="noStrike">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0.00512</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0.0109</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0.0165</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50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0.00381</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0.00824</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0.0152</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0.1</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100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0.00418</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0.00802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0.0148</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a:effectLst/>
                        </a:rPr>
                        <a:t>0.1</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500</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0.004</a:t>
                      </a:r>
                      <a:endParaRPr lang="en-US"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0.0074</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0.0155</a:t>
                      </a:r>
                      <a:endParaRPr lang="en-US" sz="1800" b="0"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0.0056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0.00749</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0.0041</a:t>
                      </a:r>
                      <a:endParaRPr lang="en-US" sz="1800" b="1"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50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0.00362</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0.00528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0.00244</a:t>
                      </a:r>
                      <a:endParaRPr lang="en-US" sz="1800" b="1"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100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0.00356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0.0046</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0.00225</a:t>
                      </a:r>
                      <a:endParaRPr lang="en-US" sz="1800" b="1" i="0" u="none" strike="noStrike" dirty="0">
                        <a:solidFill>
                          <a:srgbClr val="000000"/>
                        </a:solidFill>
                        <a:effectLst/>
                        <a:latin typeface="Calibri" panose="020F0502020204030204" pitchFamily="34" charset="0"/>
                      </a:endParaRPr>
                    </a:p>
                  </a:txBody>
                  <a:tcPr marL="9525" marR="9525" marT="9525" marB="0" anchor="ctr"/>
                </a:tc>
              </a:tr>
              <a:tr h="370840">
                <a:tc>
                  <a:txBody>
                    <a:bodyPr/>
                    <a:lstStyle/>
                    <a:p>
                      <a:pPr algn="ctr" fontAlgn="b"/>
                      <a:r>
                        <a:rPr lang="en-US" sz="1800" u="none" strike="noStrike" dirty="0">
                          <a:effectLst/>
                        </a:rPr>
                        <a:t>0.5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500</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0.00338</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0.00365</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1" u="none" strike="noStrike" dirty="0">
                          <a:effectLst/>
                        </a:rPr>
                        <a:t>0.002</a:t>
                      </a:r>
                      <a:endParaRPr lang="en-US" sz="1800" b="1"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Tree>
    <p:extLst>
      <p:ext uri="{BB962C8B-B14F-4D97-AF65-F5344CB8AC3E}">
        <p14:creationId xmlns:p14="http://schemas.microsoft.com/office/powerpoint/2010/main" val="96074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0"/>
            <a:ext cx="9601200" cy="1143000"/>
          </a:xfrm>
        </p:spPr>
        <p:txBody>
          <a:bodyPr/>
          <a:lstStyle/>
          <a:p>
            <a:r>
              <a:rPr lang="en-HK" dirty="0" smtClean="0"/>
              <a:t>Results (Extreme Phenotype)</a:t>
            </a:r>
            <a:endParaRPr lang="en-US" dirty="0"/>
          </a:p>
        </p:txBody>
      </p:sp>
      <p:sp>
        <p:nvSpPr>
          <p:cNvPr id="11" name="Content Placeholder 4"/>
          <p:cNvSpPr>
            <a:spLocks noGrp="1"/>
          </p:cNvSpPr>
          <p:nvPr>
            <p:ph idx="1"/>
          </p:nvPr>
        </p:nvSpPr>
        <p:spPr>
          <a:xfrm>
            <a:off x="1295400" y="5123138"/>
            <a:ext cx="9601200" cy="1034561"/>
          </a:xfrm>
        </p:spPr>
        <p:txBody>
          <a:bodyPr>
            <a:normAutofit fontScale="92500"/>
          </a:bodyPr>
          <a:lstStyle/>
          <a:p>
            <a:r>
              <a:rPr lang="en-HK" dirty="0" smtClean="0"/>
              <a:t>Upward bias observed in SHREK and LDSC</a:t>
            </a:r>
          </a:p>
          <a:p>
            <a:r>
              <a:rPr lang="en-HK" dirty="0" smtClean="0"/>
              <a:t>Downward bias observed in GCTA when extreme phenotype selection was performed</a:t>
            </a:r>
            <a:endParaRPr lang="en-US" dirty="0"/>
          </a:p>
        </p:txBody>
      </p:sp>
      <p:sp>
        <p:nvSpPr>
          <p:cNvPr id="4" name="TextBox 3"/>
          <p:cNvSpPr txBox="1"/>
          <p:nvPr/>
        </p:nvSpPr>
        <p:spPr>
          <a:xfrm>
            <a:off x="668908" y="1111126"/>
            <a:ext cx="3062796" cy="646331"/>
          </a:xfrm>
          <a:prstGeom prst="rect">
            <a:avLst/>
          </a:prstGeom>
          <a:noFill/>
        </p:spPr>
        <p:txBody>
          <a:bodyPr wrap="square" rtlCol="0">
            <a:spAutoFit/>
          </a:bodyPr>
          <a:lstStyle/>
          <a:p>
            <a:r>
              <a:rPr lang="en-HK" dirty="0" smtClean="0"/>
              <a:t>SHREK</a:t>
            </a:r>
          </a:p>
          <a:p>
            <a:endParaRPr lang="en-US" dirty="0"/>
          </a:p>
        </p:txBody>
      </p:sp>
      <p:sp>
        <p:nvSpPr>
          <p:cNvPr id="7" name="TextBox 6"/>
          <p:cNvSpPr txBox="1"/>
          <p:nvPr/>
        </p:nvSpPr>
        <p:spPr>
          <a:xfrm>
            <a:off x="3859568" y="1086300"/>
            <a:ext cx="3062796" cy="646331"/>
          </a:xfrm>
          <a:prstGeom prst="rect">
            <a:avLst/>
          </a:prstGeom>
          <a:noFill/>
        </p:spPr>
        <p:txBody>
          <a:bodyPr wrap="square" rtlCol="0">
            <a:spAutoFit/>
          </a:bodyPr>
          <a:lstStyle/>
          <a:p>
            <a:r>
              <a:rPr lang="en-HK" dirty="0" smtClean="0"/>
              <a:t>LDSC</a:t>
            </a:r>
          </a:p>
          <a:p>
            <a:endParaRPr lang="en-US" dirty="0"/>
          </a:p>
        </p:txBody>
      </p:sp>
      <p:sp>
        <p:nvSpPr>
          <p:cNvPr id="9" name="TextBox 8"/>
          <p:cNvSpPr txBox="1"/>
          <p:nvPr/>
        </p:nvSpPr>
        <p:spPr>
          <a:xfrm>
            <a:off x="6958921" y="1153806"/>
            <a:ext cx="3062796" cy="369332"/>
          </a:xfrm>
          <a:prstGeom prst="rect">
            <a:avLst/>
          </a:prstGeom>
          <a:noFill/>
        </p:spPr>
        <p:txBody>
          <a:bodyPr wrap="square" rtlCol="0">
            <a:spAutoFit/>
          </a:bodyPr>
          <a:lstStyle/>
          <a:p>
            <a:r>
              <a:rPr lang="en-HK" dirty="0" smtClean="0"/>
              <a:t>GCTA</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20156"/>
          <a:stretch/>
        </p:blipFill>
        <p:spPr>
          <a:xfrm>
            <a:off x="668907" y="1480457"/>
            <a:ext cx="2874393" cy="36000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0009"/>
          <a:stretch/>
        </p:blipFill>
        <p:spPr>
          <a:xfrm>
            <a:off x="3859567" y="1455632"/>
            <a:ext cx="2879695" cy="360000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19680"/>
          <a:stretch/>
        </p:blipFill>
        <p:spPr>
          <a:xfrm>
            <a:off x="6958921" y="1523138"/>
            <a:ext cx="2891532" cy="360000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80630" t="36175" r="4089" b="42921"/>
          <a:stretch/>
        </p:blipFill>
        <p:spPr>
          <a:xfrm>
            <a:off x="10078866" y="2049829"/>
            <a:ext cx="1587501" cy="2171700"/>
          </a:xfrm>
          <a:prstGeom prst="rect">
            <a:avLst/>
          </a:prstGeom>
        </p:spPr>
      </p:pic>
    </p:spTree>
    <p:extLst>
      <p:ext uri="{BB962C8B-B14F-4D97-AF65-F5344CB8AC3E}">
        <p14:creationId xmlns:p14="http://schemas.microsoft.com/office/powerpoint/2010/main" val="332688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220"/>
            <a:ext cx="9601200" cy="1143000"/>
          </a:xfrm>
        </p:spPr>
        <p:txBody>
          <a:bodyPr/>
          <a:lstStyle/>
          <a:p>
            <a:r>
              <a:rPr lang="en-HK" dirty="0" smtClean="0"/>
              <a:t>Results (Extreme Phenotype)</a:t>
            </a:r>
            <a:endParaRPr lang="en-US" dirty="0"/>
          </a:p>
        </p:txBody>
      </p:sp>
      <p:sp>
        <p:nvSpPr>
          <p:cNvPr id="10" name="Content Placeholder 4"/>
          <p:cNvSpPr>
            <a:spLocks noGrp="1"/>
          </p:cNvSpPr>
          <p:nvPr>
            <p:ph idx="1"/>
          </p:nvPr>
        </p:nvSpPr>
        <p:spPr>
          <a:xfrm>
            <a:off x="1295400" y="5123138"/>
            <a:ext cx="9601200" cy="1034561"/>
          </a:xfrm>
        </p:spPr>
        <p:txBody>
          <a:bodyPr>
            <a:normAutofit/>
          </a:bodyPr>
          <a:lstStyle/>
          <a:p>
            <a:r>
              <a:rPr lang="en-HK" dirty="0" smtClean="0"/>
              <a:t>Higher variance in random sampling</a:t>
            </a:r>
          </a:p>
          <a:p>
            <a:endParaRPr lang="en-US" dirty="0"/>
          </a:p>
        </p:txBody>
      </p:sp>
      <p:sp>
        <p:nvSpPr>
          <p:cNvPr id="4" name="TextBox 3"/>
          <p:cNvSpPr txBox="1"/>
          <p:nvPr/>
        </p:nvSpPr>
        <p:spPr>
          <a:xfrm>
            <a:off x="961376" y="1034926"/>
            <a:ext cx="3062796" cy="646331"/>
          </a:xfrm>
          <a:prstGeom prst="rect">
            <a:avLst/>
          </a:prstGeom>
          <a:noFill/>
        </p:spPr>
        <p:txBody>
          <a:bodyPr wrap="square" rtlCol="0">
            <a:spAutoFit/>
          </a:bodyPr>
          <a:lstStyle/>
          <a:p>
            <a:r>
              <a:rPr lang="en-HK" dirty="0" smtClean="0"/>
              <a:t>SHREK</a:t>
            </a:r>
          </a:p>
          <a:p>
            <a:endParaRPr lang="en-US" dirty="0"/>
          </a:p>
        </p:txBody>
      </p:sp>
      <p:sp>
        <p:nvSpPr>
          <p:cNvPr id="7" name="TextBox 6"/>
          <p:cNvSpPr txBox="1"/>
          <p:nvPr/>
        </p:nvSpPr>
        <p:spPr>
          <a:xfrm>
            <a:off x="4024172" y="1034925"/>
            <a:ext cx="3062796" cy="646331"/>
          </a:xfrm>
          <a:prstGeom prst="rect">
            <a:avLst/>
          </a:prstGeom>
          <a:noFill/>
        </p:spPr>
        <p:txBody>
          <a:bodyPr wrap="square" rtlCol="0">
            <a:spAutoFit/>
          </a:bodyPr>
          <a:lstStyle/>
          <a:p>
            <a:r>
              <a:rPr lang="en-HK" dirty="0" smtClean="0"/>
              <a:t>LDSC</a:t>
            </a:r>
          </a:p>
          <a:p>
            <a:endParaRPr lang="en-US" dirty="0"/>
          </a:p>
        </p:txBody>
      </p:sp>
      <p:sp>
        <p:nvSpPr>
          <p:cNvPr id="9" name="TextBox 8"/>
          <p:cNvSpPr txBox="1"/>
          <p:nvPr/>
        </p:nvSpPr>
        <p:spPr>
          <a:xfrm>
            <a:off x="7016070" y="1034925"/>
            <a:ext cx="3062796" cy="369332"/>
          </a:xfrm>
          <a:prstGeom prst="rect">
            <a:avLst/>
          </a:prstGeom>
          <a:noFill/>
        </p:spPr>
        <p:txBody>
          <a:bodyPr wrap="square" rtlCol="0">
            <a:spAutoFit/>
          </a:bodyPr>
          <a:lstStyle/>
          <a:p>
            <a:r>
              <a:rPr lang="en-HK" dirty="0" smtClean="0"/>
              <a:t>GCTA</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20156"/>
          <a:stretch/>
        </p:blipFill>
        <p:spPr>
          <a:xfrm>
            <a:off x="961376" y="1419053"/>
            <a:ext cx="2874392" cy="36000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2125"/>
          <a:stretch/>
        </p:blipFill>
        <p:spPr>
          <a:xfrm>
            <a:off x="4024172" y="1419053"/>
            <a:ext cx="2803494" cy="3600000"/>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r="21797"/>
          <a:stretch/>
        </p:blipFill>
        <p:spPr>
          <a:xfrm>
            <a:off x="7016070" y="1404257"/>
            <a:ext cx="2815332" cy="360000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80630" t="36175" r="4089" b="42921"/>
          <a:stretch/>
        </p:blipFill>
        <p:spPr>
          <a:xfrm>
            <a:off x="10078866" y="2049829"/>
            <a:ext cx="1587501" cy="2171700"/>
          </a:xfrm>
          <a:prstGeom prst="rect">
            <a:avLst/>
          </a:prstGeom>
        </p:spPr>
      </p:pic>
    </p:spTree>
    <p:extLst>
      <p:ext uri="{BB962C8B-B14F-4D97-AF65-F5344CB8AC3E}">
        <p14:creationId xmlns:p14="http://schemas.microsoft.com/office/powerpoint/2010/main" val="44139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Result (Real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671155"/>
              </p:ext>
            </p:extLst>
          </p:nvPr>
        </p:nvGraphicFramePr>
        <p:xfrm>
          <a:off x="806885" y="1812925"/>
          <a:ext cx="9271076" cy="1844040"/>
        </p:xfrm>
        <a:graphic>
          <a:graphicData uri="http://schemas.openxmlformats.org/drawingml/2006/table">
            <a:tbl>
              <a:tblPr firstRow="1" bandRow="1">
                <a:tableStyleId>{9DCAF9ED-07DC-4A11-8D7F-57B35C25682E}</a:tableStyleId>
              </a:tblPr>
              <a:tblGrid>
                <a:gridCol w="1920240"/>
                <a:gridCol w="1433481"/>
                <a:gridCol w="1433481"/>
                <a:gridCol w="325120"/>
                <a:gridCol w="890905"/>
                <a:gridCol w="916305"/>
                <a:gridCol w="468134"/>
                <a:gridCol w="840105"/>
                <a:gridCol w="1043305"/>
              </a:tblGrid>
              <a:tr h="325755">
                <a:tc rowSpan="2">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b="0" i="0" u="none" strike="noStrike" kern="1200" baseline="0" dirty="0" smtClean="0">
                          <a:solidFill>
                            <a:schemeClr val="lt1"/>
                          </a:solidFill>
                          <a:latin typeface="+mn-lt"/>
                          <a:ea typeface="+mn-ea"/>
                          <a:cs typeface="+mn-cs"/>
                        </a:rPr>
                        <a:t>Major Depression Disorder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rowSpan="2">
                  <a:txBody>
                    <a:bodyPr/>
                    <a:lstStyle/>
                    <a:p>
                      <a:pPr algn="ct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lt1"/>
                          </a:solidFill>
                          <a:latin typeface="+mn-lt"/>
                          <a:ea typeface="+mn-ea"/>
                          <a:cs typeface="+mn-cs"/>
                        </a:rPr>
                        <a:t>Bipolar</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a:endParaRPr lang="en-US" dirty="0" smtClean="0"/>
                    </a:p>
                  </a:txBody>
                  <a:tcPr>
                    <a:lnB w="12700" cap="flat" cmpd="sng" algn="ctr">
                      <a:no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lt1"/>
                          </a:solidFill>
                          <a:latin typeface="+mn-lt"/>
                          <a:ea typeface="+mn-ea"/>
                          <a:cs typeface="+mn-cs"/>
                        </a:rPr>
                        <a:t>Schizophrenia</a:t>
                      </a:r>
                      <a:endParaRPr lang="en-US" dirty="0" smtClean="0"/>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r>
              <a:tr h="320040">
                <a:tc vMerge="1">
                  <a:txBody>
                    <a:bodyPr/>
                    <a:lstStyle/>
                    <a:p>
                      <a:endParaRPr lang="en-US"/>
                    </a:p>
                  </a:txBody>
                  <a:tcPr/>
                </a:tc>
                <a:tc>
                  <a:txBody>
                    <a:bodyPr/>
                    <a:lstStyle/>
                    <a:p>
                      <a:pPr algn="ctr"/>
                      <a:r>
                        <a:rPr lang="en-HK" sz="1800" b="0" i="0" u="none" strike="noStrike" kern="1200" baseline="0" dirty="0" smtClean="0">
                          <a:solidFill>
                            <a:schemeClr val="lt1"/>
                          </a:solidFill>
                          <a:latin typeface="+mn-lt"/>
                          <a:ea typeface="+mn-ea"/>
                          <a:cs typeface="+mn-cs"/>
                        </a:rPr>
                        <a:t>h</a:t>
                      </a:r>
                      <a:r>
                        <a:rPr lang="en-HK" sz="1800" b="0" i="0" u="none" strike="noStrike" kern="1200" baseline="30000" dirty="0" smtClean="0">
                          <a:solidFill>
                            <a:schemeClr val="lt1"/>
                          </a:solidFill>
                          <a:latin typeface="+mn-lt"/>
                          <a:ea typeface="+mn-ea"/>
                          <a:cs typeface="+mn-cs"/>
                        </a:rPr>
                        <a:t>2</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HK" sz="1800" b="0" i="0" u="none" strike="noStrike" kern="1200" baseline="0" dirty="0" smtClean="0">
                          <a:solidFill>
                            <a:schemeClr val="lt1"/>
                          </a:solidFill>
                          <a:latin typeface="+mn-lt"/>
                          <a:ea typeface="+mn-ea"/>
                          <a:cs typeface="+mn-cs"/>
                        </a:rPr>
                        <a:t>SE</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endParaRPr lang="en-US" dirty="0"/>
                    </a:p>
                  </a:txBody>
                  <a:tcPr>
                    <a:lnL>
                      <a:noFill/>
                    </a:lnL>
                    <a:solidFill>
                      <a:schemeClr val="accent2"/>
                    </a:solidFill>
                  </a:tcPr>
                </a:tc>
                <a:tc>
                  <a:txBody>
                    <a:bodyPr/>
                    <a:lstStyle/>
                    <a:p>
                      <a:pPr algn="ctr"/>
                      <a:r>
                        <a:rPr lang="en-HK" sz="1800" b="0" i="0" u="none" strike="noStrike" kern="1200" baseline="0" dirty="0" smtClean="0">
                          <a:solidFill>
                            <a:schemeClr val="lt1"/>
                          </a:solidFill>
                          <a:latin typeface="+mn-lt"/>
                          <a:ea typeface="+mn-ea"/>
                          <a:cs typeface="+mn-cs"/>
                        </a:rPr>
                        <a:t>h</a:t>
                      </a:r>
                      <a:r>
                        <a:rPr lang="en-HK" sz="1800" b="0" i="0" u="none" strike="noStrike" kern="1200" baseline="30000" dirty="0" smtClean="0">
                          <a:solidFill>
                            <a:schemeClr val="lt1"/>
                          </a:solidFill>
                          <a:latin typeface="+mn-lt"/>
                          <a:ea typeface="+mn-ea"/>
                          <a:cs typeface="+mn-cs"/>
                        </a:rPr>
                        <a:t>2</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HK" sz="1800" b="0" i="0" u="none" strike="noStrike" kern="1200" baseline="0" dirty="0" smtClean="0">
                          <a:solidFill>
                            <a:schemeClr val="lt1"/>
                          </a:solidFill>
                          <a:latin typeface="+mn-lt"/>
                          <a:ea typeface="+mn-ea"/>
                          <a:cs typeface="+mn-cs"/>
                        </a:rPr>
                        <a:t>SE</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HK" sz="1800" b="0" i="0" u="none" strike="noStrike" kern="1200" baseline="0" dirty="0" smtClean="0">
                          <a:solidFill>
                            <a:schemeClr val="lt1"/>
                          </a:solidFill>
                          <a:latin typeface="+mn-lt"/>
                          <a:ea typeface="+mn-ea"/>
                          <a:cs typeface="+mn-cs"/>
                        </a:rPr>
                        <a:t>h</a:t>
                      </a:r>
                      <a:r>
                        <a:rPr lang="en-HK" sz="1800" b="0" i="0" u="none" strike="noStrike" kern="1200" baseline="30000" dirty="0" smtClean="0">
                          <a:solidFill>
                            <a:schemeClr val="lt1"/>
                          </a:solidFill>
                          <a:latin typeface="+mn-lt"/>
                          <a:ea typeface="+mn-ea"/>
                          <a:cs typeface="+mn-cs"/>
                        </a:rPr>
                        <a:t>2</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HK" sz="1800" b="0" i="0" u="none" strike="noStrike" kern="1200" baseline="0" dirty="0" smtClean="0">
                          <a:solidFill>
                            <a:schemeClr val="lt1"/>
                          </a:solidFill>
                          <a:latin typeface="+mn-lt"/>
                          <a:ea typeface="+mn-ea"/>
                          <a:cs typeface="+mn-cs"/>
                        </a:rPr>
                        <a:t>SE</a:t>
                      </a:r>
                      <a:endParaRPr lang="en-US" sz="1800" b="0" i="0" u="none" strike="noStrike" kern="1200" baseline="0" dirty="0" smtClean="0">
                        <a:solidFill>
                          <a:schemeClr val="lt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370840">
                <a:tc>
                  <a:txBody>
                    <a:bodyPr/>
                    <a:lstStyle/>
                    <a:p>
                      <a:r>
                        <a:rPr lang="en-US" sz="1800" b="0" i="0" u="none" strike="noStrike" kern="1200" baseline="0" dirty="0" smtClean="0">
                          <a:solidFill>
                            <a:schemeClr val="dk1"/>
                          </a:solidFill>
                          <a:latin typeface="+mn-lt"/>
                          <a:ea typeface="+mn-ea"/>
                          <a:cs typeface="+mn-cs"/>
                        </a:rPr>
                        <a:t>SHREK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0.252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0.0273</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0.308</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0.0167</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0.185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0.00450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de-DE" sz="1800" b="0" i="0" u="none" strike="noStrike" kern="1200" baseline="0" dirty="0" smtClean="0">
                          <a:solidFill>
                            <a:schemeClr val="dk1"/>
                          </a:solidFill>
                          <a:latin typeface="+mn-lt"/>
                          <a:ea typeface="+mn-ea"/>
                          <a:cs typeface="+mn-cs"/>
                        </a:rPr>
                        <a:t>LDSC</a:t>
                      </a:r>
                      <a:endParaRPr lang="en-US" sz="1800" b="0" i="0" u="none" strike="noStrike" kern="1200" baseline="0" dirty="0" smtClean="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0.232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0.0217</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0.265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0.0152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0.198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800" b="0" i="0" u="none" strike="noStrike" kern="1200" baseline="0" dirty="0" smtClean="0">
                          <a:solidFill>
                            <a:schemeClr val="dk1"/>
                          </a:solidFill>
                          <a:latin typeface="+mn-lt"/>
                          <a:ea typeface="+mn-ea"/>
                          <a:cs typeface="+mn-cs"/>
                        </a:rPr>
                        <a:t>0.0057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LDSC-In</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0.154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0.033</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0.181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0.0203</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0.135 </a:t>
                      </a:r>
                      <a:endParaRPr lang="de-DE" sz="1800" b="0" i="0" u="none" strike="noStrike" kern="1200" baseline="0" dirty="0" smtClean="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kern="1200" baseline="0" dirty="0" smtClean="0">
                          <a:solidFill>
                            <a:schemeClr val="dk1"/>
                          </a:solidFill>
                          <a:latin typeface="+mn-lt"/>
                          <a:ea typeface="+mn-ea"/>
                          <a:cs typeface="+mn-cs"/>
                        </a:rPr>
                        <a:t>0.0072</a:t>
                      </a:r>
                      <a:endParaRPr lang="de-DE" sz="1800" b="0" i="0" u="none" strike="noStrike" kern="1200" baseline="0" dirty="0" smtClean="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92385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Schizophrenia</a:t>
            </a:r>
            <a:endParaRPr lang="en-US" dirty="0"/>
          </a:p>
        </p:txBody>
      </p:sp>
      <p:sp>
        <p:nvSpPr>
          <p:cNvPr id="3" name="Content Placeholder 2"/>
          <p:cNvSpPr>
            <a:spLocks noGrp="1"/>
          </p:cNvSpPr>
          <p:nvPr>
            <p:ph idx="1"/>
          </p:nvPr>
        </p:nvSpPr>
        <p:spPr/>
        <p:txBody>
          <a:bodyPr/>
          <a:lstStyle/>
          <a:p>
            <a:r>
              <a:rPr lang="en-US" dirty="0" smtClean="0"/>
              <a:t>A serious mental disorder</a:t>
            </a:r>
          </a:p>
          <a:p>
            <a:pPr lvl="1"/>
            <a:r>
              <a:rPr lang="en-HK" dirty="0" smtClean="0"/>
              <a:t>Delusions, hallucinations, thought disorder, cognitive deficits</a:t>
            </a:r>
            <a:endParaRPr lang="en-US" dirty="0" smtClean="0"/>
          </a:p>
          <a:p>
            <a:r>
              <a:rPr lang="en-HK" dirty="0"/>
              <a:t>Population prevalence of ~1%</a:t>
            </a:r>
            <a:endParaRPr lang="en-US" dirty="0"/>
          </a:p>
          <a:p>
            <a:r>
              <a:rPr lang="en-US" dirty="0" smtClean="0"/>
              <a:t>Heritability ~80%</a:t>
            </a:r>
          </a:p>
          <a:p>
            <a:pPr lvl="1"/>
            <a:r>
              <a:rPr lang="en-HK" dirty="0" smtClean="0"/>
              <a:t>From family and twin studies</a:t>
            </a:r>
            <a:endParaRPr lang="en-US" dirty="0" smtClean="0"/>
          </a:p>
        </p:txBody>
      </p:sp>
      <p:pic>
        <p:nvPicPr>
          <p:cNvPr id="1028" name="Picture 4" descr="https://36.media.tumblr.com/e90b0ba7657e3073666e305321f14d6b/tumblr_mna77m3jf71r8pio9o1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759" y="2143124"/>
            <a:ext cx="3800475" cy="38004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84759" y="5888592"/>
            <a:ext cx="2890600" cy="369332"/>
          </a:xfrm>
          <a:prstGeom prst="rect">
            <a:avLst/>
          </a:prstGeom>
          <a:noFill/>
        </p:spPr>
        <p:txBody>
          <a:bodyPr wrap="none" rtlCol="0">
            <a:spAutoFit/>
          </a:bodyPr>
          <a:lstStyle/>
          <a:p>
            <a:r>
              <a:rPr lang="en-HK" dirty="0" smtClean="0"/>
              <a:t>Drawing by Bryan </a:t>
            </a:r>
            <a:r>
              <a:rPr lang="en-HK" dirty="0" err="1" smtClean="0"/>
              <a:t>Charnley</a:t>
            </a:r>
            <a:endParaRPr lang="en-US"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Discussion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6581" y="1524000"/>
            <a:ext cx="4680000" cy="46800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6600" y="1524000"/>
            <a:ext cx="4680000" cy="4680000"/>
          </a:xfrm>
          <a:prstGeom prst="rect">
            <a:avLst/>
          </a:prstGeom>
        </p:spPr>
      </p:pic>
    </p:spTree>
    <p:extLst>
      <p:ext uri="{BB962C8B-B14F-4D97-AF65-F5344CB8AC3E}">
        <p14:creationId xmlns:p14="http://schemas.microsoft.com/office/powerpoint/2010/main" val="19870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Discussion</a:t>
            </a:r>
            <a:endParaRPr lang="en-US" dirty="0"/>
          </a:p>
        </p:txBody>
      </p:sp>
      <p:sp>
        <p:nvSpPr>
          <p:cNvPr id="3" name="Content Placeholder 2"/>
          <p:cNvSpPr>
            <a:spLocks noGrp="1"/>
          </p:cNvSpPr>
          <p:nvPr>
            <p:ph idx="1"/>
          </p:nvPr>
        </p:nvSpPr>
        <p:spPr/>
        <p:txBody>
          <a:bodyPr/>
          <a:lstStyle/>
          <a:p>
            <a:r>
              <a:rPr lang="en-US" dirty="0" smtClean="0"/>
              <a:t>Common variants in the PGC Schizophrenia GWAS account for at </a:t>
            </a:r>
            <a:r>
              <a:rPr lang="en-US" dirty="0"/>
              <a:t>most </a:t>
            </a:r>
            <a:r>
              <a:rPr lang="en-US" dirty="0" smtClean="0"/>
              <a:t>∼ </a:t>
            </a:r>
            <a:r>
              <a:rPr lang="en-US" dirty="0"/>
              <a:t>20% of the heritability of </a:t>
            </a:r>
            <a:r>
              <a:rPr lang="en-US" dirty="0" smtClean="0"/>
              <a:t>Schizophrenia</a:t>
            </a:r>
          </a:p>
          <a:p>
            <a:r>
              <a:rPr lang="en-HK" dirty="0" smtClean="0"/>
              <a:t>Possible source of “missing” heritability</a:t>
            </a:r>
          </a:p>
          <a:p>
            <a:pPr lvl="1"/>
            <a:r>
              <a:rPr lang="en-HK" dirty="0" smtClean="0"/>
              <a:t>Sex chromosome</a:t>
            </a:r>
          </a:p>
          <a:p>
            <a:pPr lvl="1"/>
            <a:r>
              <a:rPr lang="en-HK" dirty="0" smtClean="0"/>
              <a:t>Rare mutations</a:t>
            </a:r>
          </a:p>
          <a:p>
            <a:pPr lvl="1"/>
            <a:r>
              <a:rPr lang="en-HK" dirty="0" smtClean="0"/>
              <a:t>Structural variations</a:t>
            </a:r>
          </a:p>
          <a:p>
            <a:pPr lvl="1"/>
            <a:r>
              <a:rPr lang="en-HK" dirty="0" smtClean="0"/>
              <a:t>Epigenetic changes</a:t>
            </a:r>
          </a:p>
          <a:p>
            <a:pPr lvl="1"/>
            <a:r>
              <a:rPr lang="en-HK" dirty="0" smtClean="0"/>
              <a:t>Gene-Environmental interaction</a:t>
            </a:r>
          </a:p>
          <a:p>
            <a:endParaRPr lang="en-US" dirty="0"/>
          </a:p>
        </p:txBody>
      </p:sp>
    </p:spTree>
    <p:extLst>
      <p:ext uri="{BB962C8B-B14F-4D97-AF65-F5344CB8AC3E}">
        <p14:creationId xmlns:p14="http://schemas.microsoft.com/office/powerpoint/2010/main" val="327950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HK" dirty="0" smtClean="0"/>
              <a:t>Maternal Immune Activation</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18677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Maternal Immune Activation</a:t>
            </a:r>
            <a:endParaRPr lang="en-US" dirty="0"/>
          </a:p>
        </p:txBody>
      </p:sp>
      <p:sp>
        <p:nvSpPr>
          <p:cNvPr id="3" name="Content Placeholder 2"/>
          <p:cNvSpPr>
            <a:spLocks noGrp="1"/>
          </p:cNvSpPr>
          <p:nvPr>
            <p:ph idx="1"/>
          </p:nvPr>
        </p:nvSpPr>
        <p:spPr/>
        <p:txBody>
          <a:bodyPr/>
          <a:lstStyle/>
          <a:p>
            <a:r>
              <a:rPr lang="en-HK" dirty="0"/>
              <a:t>Maternal Immune </a:t>
            </a:r>
            <a:r>
              <a:rPr lang="en-HK" dirty="0" smtClean="0"/>
              <a:t>Activation (MIA)</a:t>
            </a:r>
            <a:endParaRPr lang="en-HK" dirty="0"/>
          </a:p>
          <a:p>
            <a:pPr lvl="1"/>
            <a:r>
              <a:rPr lang="en-HK" dirty="0"/>
              <a:t>Higher </a:t>
            </a:r>
            <a:r>
              <a:rPr lang="en-HK" dirty="0" smtClean="0"/>
              <a:t>risk </a:t>
            </a:r>
            <a:r>
              <a:rPr lang="en-HK" dirty="0"/>
              <a:t>of Schizophrenia</a:t>
            </a:r>
          </a:p>
          <a:p>
            <a:r>
              <a:rPr lang="en-HK" dirty="0"/>
              <a:t>Diet (e.g. </a:t>
            </a:r>
            <a:r>
              <a:rPr lang="en-HK" dirty="0" smtClean="0"/>
              <a:t>Omega-3</a:t>
            </a:r>
            <a:r>
              <a:rPr lang="en-HK" dirty="0"/>
              <a:t>)</a:t>
            </a:r>
            <a:endParaRPr lang="en-US" dirty="0"/>
          </a:p>
          <a:p>
            <a:pPr lvl="1"/>
            <a:r>
              <a:rPr lang="en-HK" dirty="0"/>
              <a:t>Reduce </a:t>
            </a:r>
            <a:r>
              <a:rPr lang="en-HK" dirty="0" smtClean="0"/>
              <a:t>Schizophrenia-like phenotype</a:t>
            </a:r>
            <a:endParaRPr lang="en-HK" dirty="0"/>
          </a:p>
          <a:p>
            <a:endParaRPr lang="en-US" dirty="0"/>
          </a:p>
        </p:txBody>
      </p:sp>
      <p:pic>
        <p:nvPicPr>
          <p:cNvPr id="4" name="Picture 8" descr="http://digipraim.com/data_images/out/17/637902-cute-mouse.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9211" b="93541" l="9949" r="100000">
                        <a14:foregroundMark x1="82781" y1="64354" x2="72321" y2="58134"/>
                        <a14:foregroundMark x1="73023" y1="59450" x2="55612" y2="61603"/>
                        <a14:backgroundMark x1="93304" y1="76435" x2="76913" y2="61842"/>
                      </a14:backgroundRemoval>
                    </a14:imgEffect>
                  </a14:imgLayer>
                </a14:imgProps>
              </a:ext>
              <a:ext uri="{28A0092B-C50C-407E-A947-70E740481C1C}">
                <a14:useLocalDpi xmlns:a14="http://schemas.microsoft.com/office/drawing/2010/main" val="0"/>
              </a:ext>
            </a:extLst>
          </a:blip>
          <a:srcRect b="7635"/>
          <a:stretch/>
        </p:blipFill>
        <p:spPr bwMode="auto">
          <a:xfrm flipH="1">
            <a:off x="5374647" y="1828800"/>
            <a:ext cx="4416425" cy="21749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g-search1.alicdn.com/bao/uploaded/i3/TB1mQQDKVXXXXatXpXXXXXXXXXX_!!0-item_pic.jpg_210x210.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9645" r="100000"/>
                    </a14:imgEffect>
                  </a14:imgLayer>
                </a14:imgProps>
              </a:ext>
              <a:ext uri="{28A0092B-C50C-407E-A947-70E740481C1C}">
                <a14:useLocalDpi xmlns:a14="http://schemas.microsoft.com/office/drawing/2010/main" val="0"/>
              </a:ext>
            </a:extLst>
          </a:blip>
          <a:srcRect/>
          <a:stretch>
            <a:fillRect/>
          </a:stretch>
        </p:blipFill>
        <p:spPr bwMode="auto">
          <a:xfrm>
            <a:off x="8530724" y="4083568"/>
            <a:ext cx="1876425" cy="20002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10407149" y="1690037"/>
            <a:ext cx="1652159" cy="2511770"/>
          </a:xfrm>
          <a:prstGeom prst="rect">
            <a:avLst/>
          </a:prstGeom>
        </p:spPr>
      </p:pic>
    </p:spTree>
    <p:extLst>
      <p:ext uri="{BB962C8B-B14F-4D97-AF65-F5344CB8AC3E}">
        <p14:creationId xmlns:p14="http://schemas.microsoft.com/office/powerpoint/2010/main" val="286414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sample</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482454441"/>
              </p:ext>
            </p:extLst>
          </p:nvPr>
        </p:nvGraphicFramePr>
        <p:xfrm>
          <a:off x="2755918" y="1524000"/>
          <a:ext cx="7162782" cy="4548510"/>
        </p:xfrm>
        <a:graphic>
          <a:graphicData uri="http://schemas.openxmlformats.org/drawingml/2006/table">
            <a:tbl>
              <a:tblPr firstRow="1">
                <a:tableStyleId>{F2DE63D5-997A-4646-A377-4702673A728D}</a:tableStyleId>
              </a:tblPr>
              <a:tblGrid>
                <a:gridCol w="1394324"/>
                <a:gridCol w="957381"/>
                <a:gridCol w="1328983"/>
                <a:gridCol w="776533"/>
                <a:gridCol w="871465"/>
                <a:gridCol w="1834096"/>
              </a:tblGrid>
              <a:tr h="311638">
                <a:tc>
                  <a:txBody>
                    <a:bodyPr/>
                    <a:lstStyle/>
                    <a:p>
                      <a:pPr algn="l"/>
                      <a:r>
                        <a:rPr lang="en-US" sz="2000" dirty="0" smtClean="0"/>
                        <a:t>Sample ID</a:t>
                      </a:r>
                      <a:endParaRPr lang="en-US" sz="2000" dirty="0"/>
                    </a:p>
                  </a:txBody>
                  <a:tcPr marL="77910" marR="77910" marT="38955" marB="38955" anchor="ctr"/>
                </a:tc>
                <a:tc>
                  <a:txBody>
                    <a:bodyPr/>
                    <a:lstStyle/>
                    <a:p>
                      <a:pPr algn="l"/>
                      <a:r>
                        <a:rPr lang="en-US" sz="2000" dirty="0"/>
                        <a:t>Diet</a:t>
                      </a:r>
                    </a:p>
                  </a:txBody>
                  <a:tcPr marL="77910" marR="77910" marT="38955" marB="38955" anchor="ctr"/>
                </a:tc>
                <a:tc>
                  <a:txBody>
                    <a:bodyPr/>
                    <a:lstStyle/>
                    <a:p>
                      <a:pPr algn="l"/>
                      <a:r>
                        <a:rPr lang="en-US" sz="2000" dirty="0"/>
                        <a:t>condition</a:t>
                      </a:r>
                    </a:p>
                  </a:txBody>
                  <a:tcPr marL="77910" marR="77910" marT="38955" marB="38955" anchor="ctr"/>
                </a:tc>
                <a:tc>
                  <a:txBody>
                    <a:bodyPr/>
                    <a:lstStyle/>
                    <a:p>
                      <a:pPr algn="l"/>
                      <a:r>
                        <a:rPr lang="en-US" sz="2000" dirty="0"/>
                        <a:t>Lane</a:t>
                      </a:r>
                    </a:p>
                  </a:txBody>
                  <a:tcPr marL="77910" marR="77910" marT="38955" marB="38955" anchor="ctr"/>
                </a:tc>
                <a:tc>
                  <a:txBody>
                    <a:bodyPr/>
                    <a:lstStyle/>
                    <a:p>
                      <a:pPr algn="l"/>
                      <a:r>
                        <a:rPr lang="en-US" sz="2000" dirty="0"/>
                        <a:t>Batch</a:t>
                      </a:r>
                    </a:p>
                  </a:txBody>
                  <a:tcPr marL="77910" marR="77910" marT="38955" marB="38955" anchor="ctr"/>
                </a:tc>
                <a:tc>
                  <a:txBody>
                    <a:bodyPr/>
                    <a:lstStyle/>
                    <a:p>
                      <a:pPr algn="l"/>
                      <a:r>
                        <a:rPr lang="en-US" sz="2000" dirty="0" smtClean="0"/>
                        <a:t>RNA Integrity </a:t>
                      </a:r>
                    </a:p>
                    <a:p>
                      <a:pPr algn="l"/>
                      <a:r>
                        <a:rPr lang="en-US" sz="2000" dirty="0" smtClean="0"/>
                        <a:t>Number (RIN)</a:t>
                      </a:r>
                      <a:endParaRPr lang="en-US" sz="2000" dirty="0"/>
                    </a:p>
                  </a:txBody>
                  <a:tcPr marL="77910" marR="77910" marT="38955" marB="38955" anchor="ctr"/>
                </a:tc>
              </a:tr>
              <a:tr h="311638">
                <a:tc>
                  <a:txBody>
                    <a:bodyPr/>
                    <a:lstStyle/>
                    <a:p>
                      <a:pPr algn="l"/>
                      <a:r>
                        <a:rPr lang="en-US" sz="1600" dirty="0"/>
                        <a:t>3M_2</a:t>
                      </a:r>
                    </a:p>
                  </a:txBody>
                  <a:tcPr marL="77910" marR="77910" marT="38955" marB="38955" anchor="ctr">
                    <a:solidFill>
                      <a:schemeClr val="accent3">
                        <a:lumMod val="20000"/>
                        <a:lumOff val="80000"/>
                      </a:schemeClr>
                    </a:solidFill>
                  </a:tcPr>
                </a:tc>
                <a:tc>
                  <a:txBody>
                    <a:bodyPr/>
                    <a:lstStyle/>
                    <a:p>
                      <a:pPr algn="l"/>
                      <a:r>
                        <a:rPr lang="en-US" sz="1600" dirty="0" smtClean="0"/>
                        <a:t>Omega 3</a:t>
                      </a:r>
                      <a:endParaRPr lang="en-US" sz="1600" dirty="0"/>
                    </a:p>
                  </a:txBody>
                  <a:tcPr marL="77910" marR="77910" marT="38955" marB="38955" anchor="ctr">
                    <a:solidFill>
                      <a:schemeClr val="accent3">
                        <a:lumMod val="20000"/>
                        <a:lumOff val="80000"/>
                      </a:schemeClr>
                    </a:solidFill>
                  </a:tcPr>
                </a:tc>
                <a:tc>
                  <a:txBody>
                    <a:bodyPr/>
                    <a:lstStyle/>
                    <a:p>
                      <a:pPr algn="l"/>
                      <a:r>
                        <a:rPr lang="en-US" sz="1600" dirty="0" err="1" smtClean="0"/>
                        <a:t>PolyIC</a:t>
                      </a:r>
                      <a:endParaRPr lang="en-US" sz="1600" dirty="0"/>
                    </a:p>
                  </a:txBody>
                  <a:tcPr marL="77910" marR="77910" marT="38955" marB="38955" anchor="ctr">
                    <a:solidFill>
                      <a:schemeClr val="accent3">
                        <a:lumMod val="20000"/>
                        <a:lumOff val="80000"/>
                      </a:schemeClr>
                    </a:solidFill>
                  </a:tcPr>
                </a:tc>
                <a:tc>
                  <a:txBody>
                    <a:bodyPr/>
                    <a:lstStyle/>
                    <a:p>
                      <a:pPr algn="l"/>
                      <a:r>
                        <a:rPr lang="en-US" sz="1600"/>
                        <a:t>1</a:t>
                      </a:r>
                    </a:p>
                  </a:txBody>
                  <a:tcPr marL="77910" marR="77910" marT="38955" marB="38955" anchor="ctr">
                    <a:solidFill>
                      <a:schemeClr val="accent3">
                        <a:lumMod val="20000"/>
                        <a:lumOff val="80000"/>
                      </a:schemeClr>
                    </a:solidFill>
                  </a:tcPr>
                </a:tc>
                <a:tc>
                  <a:txBody>
                    <a:bodyPr/>
                    <a:lstStyle/>
                    <a:p>
                      <a:pPr algn="l"/>
                      <a:r>
                        <a:rPr lang="en-US" sz="1600"/>
                        <a:t>B</a:t>
                      </a:r>
                    </a:p>
                  </a:txBody>
                  <a:tcPr marL="77910" marR="77910" marT="38955" marB="38955" anchor="ctr">
                    <a:solidFill>
                      <a:schemeClr val="accent3">
                        <a:lumMod val="20000"/>
                        <a:lumOff val="80000"/>
                      </a:schemeClr>
                    </a:solidFill>
                  </a:tcPr>
                </a:tc>
                <a:tc>
                  <a:txBody>
                    <a:bodyPr/>
                    <a:lstStyle/>
                    <a:p>
                      <a:pPr algn="l"/>
                      <a:r>
                        <a:rPr lang="en-US" sz="1600" dirty="0"/>
                        <a:t>7.7</a:t>
                      </a:r>
                    </a:p>
                  </a:txBody>
                  <a:tcPr marL="77910" marR="77910" marT="38955" marB="38955" anchor="ctr">
                    <a:solidFill>
                      <a:schemeClr val="accent3">
                        <a:lumMod val="20000"/>
                        <a:lumOff val="80000"/>
                      </a:schemeClr>
                    </a:solidFill>
                  </a:tcPr>
                </a:tc>
              </a:tr>
              <a:tr h="311638">
                <a:tc>
                  <a:txBody>
                    <a:bodyPr/>
                    <a:lstStyle/>
                    <a:p>
                      <a:pPr algn="l"/>
                      <a:r>
                        <a:rPr lang="en-US" sz="1600" dirty="0"/>
                        <a:t>6M_2</a:t>
                      </a:r>
                    </a:p>
                  </a:txBody>
                  <a:tcPr marL="77910" marR="77910" marT="38955" marB="38955" anchor="ctr">
                    <a:solidFill>
                      <a:schemeClr val="accent3">
                        <a:lumMod val="20000"/>
                        <a:lumOff val="80000"/>
                      </a:schemeClr>
                    </a:solidFill>
                  </a:tcPr>
                </a:tc>
                <a:tc>
                  <a:txBody>
                    <a:bodyPr/>
                    <a:lstStyle/>
                    <a:p>
                      <a:pPr algn="l"/>
                      <a:r>
                        <a:rPr lang="en-US" sz="1600" dirty="0" smtClean="0"/>
                        <a:t>Omega 3</a:t>
                      </a:r>
                      <a:endParaRPr lang="en-US" sz="1600" dirty="0"/>
                    </a:p>
                  </a:txBody>
                  <a:tcPr marL="77910" marR="77910" marT="38955" marB="38955" anchor="ctr">
                    <a:solidFill>
                      <a:schemeClr val="accent3">
                        <a:lumMod val="20000"/>
                        <a:lumOff val="80000"/>
                      </a:schemeClr>
                    </a:solidFill>
                  </a:tcPr>
                </a:tc>
                <a:tc>
                  <a:txBody>
                    <a:bodyPr/>
                    <a:lstStyle/>
                    <a:p>
                      <a:pPr algn="l"/>
                      <a:r>
                        <a:rPr lang="en-US" sz="1600" dirty="0" err="1" smtClean="0"/>
                        <a:t>PolyIC</a:t>
                      </a:r>
                      <a:endParaRPr lang="en-US" sz="1600" dirty="0"/>
                    </a:p>
                  </a:txBody>
                  <a:tcPr marL="77910" marR="77910" marT="38955" marB="38955" anchor="ctr">
                    <a:solidFill>
                      <a:schemeClr val="accent3">
                        <a:lumMod val="20000"/>
                        <a:lumOff val="80000"/>
                      </a:schemeClr>
                    </a:solidFill>
                  </a:tcPr>
                </a:tc>
                <a:tc>
                  <a:txBody>
                    <a:bodyPr/>
                    <a:lstStyle/>
                    <a:p>
                      <a:pPr algn="l"/>
                      <a:r>
                        <a:rPr lang="en-US" sz="1600"/>
                        <a:t>2</a:t>
                      </a:r>
                    </a:p>
                  </a:txBody>
                  <a:tcPr marL="77910" marR="77910" marT="38955" marB="38955" anchor="ctr">
                    <a:solidFill>
                      <a:schemeClr val="accent3">
                        <a:lumMod val="20000"/>
                        <a:lumOff val="80000"/>
                      </a:schemeClr>
                    </a:solidFill>
                  </a:tcPr>
                </a:tc>
                <a:tc>
                  <a:txBody>
                    <a:bodyPr/>
                    <a:lstStyle/>
                    <a:p>
                      <a:pPr algn="l"/>
                      <a:r>
                        <a:rPr lang="en-US" sz="1600"/>
                        <a:t>B</a:t>
                      </a:r>
                    </a:p>
                  </a:txBody>
                  <a:tcPr marL="77910" marR="77910" marT="38955" marB="38955" anchor="ctr">
                    <a:solidFill>
                      <a:schemeClr val="accent3">
                        <a:lumMod val="20000"/>
                        <a:lumOff val="80000"/>
                      </a:schemeClr>
                    </a:solidFill>
                  </a:tcPr>
                </a:tc>
                <a:tc>
                  <a:txBody>
                    <a:bodyPr/>
                    <a:lstStyle/>
                    <a:p>
                      <a:pPr algn="l"/>
                      <a:r>
                        <a:rPr lang="en-US" sz="1600"/>
                        <a:t>7.7</a:t>
                      </a:r>
                    </a:p>
                  </a:txBody>
                  <a:tcPr marL="77910" marR="77910" marT="38955" marB="38955" anchor="ctr">
                    <a:solidFill>
                      <a:schemeClr val="accent3">
                        <a:lumMod val="20000"/>
                        <a:lumOff val="80000"/>
                      </a:schemeClr>
                    </a:solidFill>
                  </a:tcPr>
                </a:tc>
              </a:tr>
              <a:tr h="311638">
                <a:tc>
                  <a:txBody>
                    <a:bodyPr/>
                    <a:lstStyle/>
                    <a:p>
                      <a:pPr algn="l"/>
                      <a:r>
                        <a:rPr lang="en-US" sz="1600" dirty="0"/>
                        <a:t>4M_3</a:t>
                      </a:r>
                    </a:p>
                  </a:txBody>
                  <a:tcPr marL="77910" marR="77910" marT="38955" marB="38955" anchor="ctr">
                    <a:solidFill>
                      <a:schemeClr val="accent3">
                        <a:lumMod val="20000"/>
                        <a:lumOff val="80000"/>
                      </a:schemeClr>
                    </a:solidFill>
                  </a:tcPr>
                </a:tc>
                <a:tc>
                  <a:txBody>
                    <a:bodyPr/>
                    <a:lstStyle/>
                    <a:p>
                      <a:pPr algn="l"/>
                      <a:r>
                        <a:rPr lang="en-US" sz="1600" dirty="0" smtClean="0"/>
                        <a:t>Omega 3</a:t>
                      </a:r>
                      <a:endParaRPr lang="en-US" sz="1600" dirty="0"/>
                    </a:p>
                  </a:txBody>
                  <a:tcPr marL="77910" marR="77910" marT="38955" marB="38955" anchor="ctr">
                    <a:solidFill>
                      <a:schemeClr val="accent3">
                        <a:lumMod val="20000"/>
                        <a:lumOff val="80000"/>
                      </a:schemeClr>
                    </a:solidFill>
                  </a:tcPr>
                </a:tc>
                <a:tc>
                  <a:txBody>
                    <a:bodyPr/>
                    <a:lstStyle/>
                    <a:p>
                      <a:pPr algn="l"/>
                      <a:r>
                        <a:rPr lang="en-US" sz="1600" dirty="0" err="1" smtClean="0"/>
                        <a:t>PolyIC</a:t>
                      </a:r>
                      <a:endParaRPr lang="en-US" sz="1600" dirty="0"/>
                    </a:p>
                  </a:txBody>
                  <a:tcPr marL="77910" marR="77910" marT="38955" marB="38955" anchor="ctr">
                    <a:solidFill>
                      <a:schemeClr val="accent3">
                        <a:lumMod val="20000"/>
                        <a:lumOff val="80000"/>
                      </a:schemeClr>
                    </a:solidFill>
                  </a:tcPr>
                </a:tc>
                <a:tc>
                  <a:txBody>
                    <a:bodyPr/>
                    <a:lstStyle/>
                    <a:p>
                      <a:pPr algn="l"/>
                      <a:r>
                        <a:rPr lang="en-US" sz="1600"/>
                        <a:t>1</a:t>
                      </a:r>
                    </a:p>
                  </a:txBody>
                  <a:tcPr marL="77910" marR="77910" marT="38955" marB="38955" anchor="ctr">
                    <a:solidFill>
                      <a:schemeClr val="accent3">
                        <a:lumMod val="20000"/>
                        <a:lumOff val="80000"/>
                      </a:schemeClr>
                    </a:solidFill>
                  </a:tcPr>
                </a:tc>
                <a:tc>
                  <a:txBody>
                    <a:bodyPr/>
                    <a:lstStyle/>
                    <a:p>
                      <a:pPr algn="l"/>
                      <a:r>
                        <a:rPr lang="en-US" sz="1600"/>
                        <a:t>F</a:t>
                      </a:r>
                    </a:p>
                  </a:txBody>
                  <a:tcPr marL="77910" marR="77910" marT="38955" marB="38955" anchor="ctr">
                    <a:solidFill>
                      <a:schemeClr val="accent3">
                        <a:lumMod val="20000"/>
                        <a:lumOff val="80000"/>
                      </a:schemeClr>
                    </a:solidFill>
                  </a:tcPr>
                </a:tc>
                <a:tc>
                  <a:txBody>
                    <a:bodyPr/>
                    <a:lstStyle/>
                    <a:p>
                      <a:pPr algn="l"/>
                      <a:r>
                        <a:rPr lang="en-US" sz="1600"/>
                        <a:t>7.6</a:t>
                      </a:r>
                    </a:p>
                  </a:txBody>
                  <a:tcPr marL="77910" marR="77910" marT="38955" marB="38955" anchor="ctr">
                    <a:solidFill>
                      <a:schemeClr val="accent3">
                        <a:lumMod val="20000"/>
                        <a:lumOff val="80000"/>
                      </a:schemeClr>
                    </a:solidFill>
                  </a:tcPr>
                </a:tc>
              </a:tr>
              <a:tr h="311638">
                <a:tc>
                  <a:txBody>
                    <a:bodyPr/>
                    <a:lstStyle/>
                    <a:p>
                      <a:pPr algn="l"/>
                      <a:r>
                        <a:rPr lang="en-US" sz="1600" dirty="0">
                          <a:solidFill>
                            <a:schemeClr val="accent4">
                              <a:lumMod val="75000"/>
                            </a:schemeClr>
                          </a:solidFill>
                        </a:rPr>
                        <a:t>1M_2</a:t>
                      </a: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Omega 3</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2</a:t>
                      </a: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F</a:t>
                      </a:r>
                    </a:p>
                  </a:txBody>
                  <a:tcPr marL="77910" marR="77910" marT="38955" marB="38955" anchor="ctr">
                    <a:solidFill>
                      <a:schemeClr val="accent3">
                        <a:lumMod val="20000"/>
                        <a:lumOff val="80000"/>
                      </a:schemeClr>
                    </a:solidFill>
                  </a:tcPr>
                </a:tc>
                <a:tc>
                  <a:txBody>
                    <a:bodyPr/>
                    <a:lstStyle/>
                    <a:p>
                      <a:pPr algn="l"/>
                      <a:r>
                        <a:rPr lang="en-US" sz="1600">
                          <a:solidFill>
                            <a:schemeClr val="accent4">
                              <a:lumMod val="75000"/>
                            </a:schemeClr>
                          </a:solidFill>
                        </a:rPr>
                        <a:t>8.1</a:t>
                      </a:r>
                    </a:p>
                  </a:txBody>
                  <a:tcPr marL="77910" marR="77910" marT="38955" marB="38955" anchor="ctr">
                    <a:solidFill>
                      <a:schemeClr val="accent3">
                        <a:lumMod val="20000"/>
                        <a:lumOff val="80000"/>
                      </a:schemeClr>
                    </a:solidFill>
                  </a:tcPr>
                </a:tc>
              </a:tr>
              <a:tr h="311638">
                <a:tc>
                  <a:txBody>
                    <a:bodyPr/>
                    <a:lstStyle/>
                    <a:p>
                      <a:pPr algn="l"/>
                      <a:r>
                        <a:rPr lang="en-US" sz="1600" dirty="0">
                          <a:solidFill>
                            <a:schemeClr val="accent4">
                              <a:lumMod val="75000"/>
                            </a:schemeClr>
                          </a:solidFill>
                        </a:rPr>
                        <a:t>5M_2</a:t>
                      </a: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Omega 3</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1</a:t>
                      </a: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B</a:t>
                      </a:r>
                    </a:p>
                  </a:txBody>
                  <a:tcPr marL="77910" marR="77910" marT="38955" marB="38955" anchor="ctr">
                    <a:solidFill>
                      <a:schemeClr val="accent3">
                        <a:lumMod val="20000"/>
                        <a:lumOff val="80000"/>
                      </a:schemeClr>
                    </a:solidFill>
                  </a:tcPr>
                </a:tc>
                <a:tc>
                  <a:txBody>
                    <a:bodyPr/>
                    <a:lstStyle/>
                    <a:p>
                      <a:pPr algn="l"/>
                      <a:r>
                        <a:rPr lang="en-US" sz="1600">
                          <a:solidFill>
                            <a:schemeClr val="accent4">
                              <a:lumMod val="75000"/>
                            </a:schemeClr>
                          </a:solidFill>
                        </a:rPr>
                        <a:t>7.8</a:t>
                      </a:r>
                    </a:p>
                  </a:txBody>
                  <a:tcPr marL="77910" marR="77910" marT="38955" marB="38955" anchor="ctr">
                    <a:solidFill>
                      <a:schemeClr val="accent3">
                        <a:lumMod val="20000"/>
                        <a:lumOff val="80000"/>
                      </a:schemeClr>
                    </a:solidFill>
                  </a:tcPr>
                </a:tc>
              </a:tr>
              <a:tr h="311638">
                <a:tc>
                  <a:txBody>
                    <a:bodyPr/>
                    <a:lstStyle/>
                    <a:p>
                      <a:pPr algn="l"/>
                      <a:r>
                        <a:rPr lang="en-US" sz="1600">
                          <a:solidFill>
                            <a:schemeClr val="accent4">
                              <a:lumMod val="75000"/>
                            </a:schemeClr>
                          </a:solidFill>
                        </a:rPr>
                        <a:t>14M_3</a:t>
                      </a: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Omega 3</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2</a:t>
                      </a: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B</a:t>
                      </a:r>
                    </a:p>
                  </a:txBody>
                  <a:tcPr marL="77910" marR="77910" marT="38955" marB="38955" anchor="ctr">
                    <a:solidFill>
                      <a:schemeClr val="accent3">
                        <a:lumMod val="20000"/>
                        <a:lumOff val="80000"/>
                      </a:schemeClr>
                    </a:solidFill>
                  </a:tcPr>
                </a:tc>
                <a:tc>
                  <a:txBody>
                    <a:bodyPr/>
                    <a:lstStyle/>
                    <a:p>
                      <a:pPr algn="l"/>
                      <a:r>
                        <a:rPr lang="en-US" sz="1600" dirty="0">
                          <a:solidFill>
                            <a:schemeClr val="accent4">
                              <a:lumMod val="75000"/>
                            </a:schemeClr>
                          </a:solidFill>
                        </a:rPr>
                        <a:t>7.7</a:t>
                      </a:r>
                    </a:p>
                  </a:txBody>
                  <a:tcPr marL="77910" marR="77910" marT="38955" marB="38955" anchor="ctr">
                    <a:solidFill>
                      <a:schemeClr val="accent3">
                        <a:lumMod val="20000"/>
                        <a:lumOff val="80000"/>
                      </a:schemeClr>
                    </a:solidFill>
                  </a:tcPr>
                </a:tc>
              </a:tr>
              <a:tr h="311638">
                <a:tc>
                  <a:txBody>
                    <a:bodyPr/>
                    <a:lstStyle/>
                    <a:p>
                      <a:pPr algn="l"/>
                      <a:r>
                        <a:rPr lang="en-US" sz="1600" dirty="0"/>
                        <a:t>2M_2</a:t>
                      </a:r>
                    </a:p>
                  </a:txBody>
                  <a:tcPr marL="77910" marR="77910" marT="38955" marB="38955" anchor="ctr"/>
                </a:tc>
                <a:tc>
                  <a:txBody>
                    <a:bodyPr/>
                    <a:lstStyle/>
                    <a:p>
                      <a:pPr algn="l"/>
                      <a:r>
                        <a:rPr lang="en-US" sz="1600" dirty="0" smtClean="0"/>
                        <a:t>Omega 6</a:t>
                      </a:r>
                      <a:endParaRPr lang="en-US" sz="1600" dirty="0"/>
                    </a:p>
                  </a:txBody>
                  <a:tcPr marL="77910" marR="77910" marT="38955" marB="38955" anchor="ctr"/>
                </a:tc>
                <a:tc>
                  <a:txBody>
                    <a:bodyPr/>
                    <a:lstStyle/>
                    <a:p>
                      <a:pPr algn="l"/>
                      <a:r>
                        <a:rPr lang="en-US" sz="1600" dirty="0" err="1" smtClean="0"/>
                        <a:t>PolyIC</a:t>
                      </a:r>
                      <a:endParaRPr lang="en-US" sz="1600" dirty="0"/>
                    </a:p>
                  </a:txBody>
                  <a:tcPr marL="77910" marR="77910" marT="38955" marB="38955" anchor="ctr"/>
                </a:tc>
                <a:tc>
                  <a:txBody>
                    <a:bodyPr/>
                    <a:lstStyle/>
                    <a:p>
                      <a:pPr algn="l"/>
                      <a:r>
                        <a:rPr lang="en-US" sz="1600" dirty="0"/>
                        <a:t>1</a:t>
                      </a:r>
                    </a:p>
                  </a:txBody>
                  <a:tcPr marL="77910" marR="77910" marT="38955" marB="38955" anchor="ctr"/>
                </a:tc>
                <a:tc>
                  <a:txBody>
                    <a:bodyPr/>
                    <a:lstStyle/>
                    <a:p>
                      <a:pPr algn="l"/>
                      <a:r>
                        <a:rPr lang="en-US" sz="1600" dirty="0"/>
                        <a:t>F</a:t>
                      </a:r>
                    </a:p>
                  </a:txBody>
                  <a:tcPr marL="77910" marR="77910" marT="38955" marB="38955" anchor="ctr"/>
                </a:tc>
                <a:tc>
                  <a:txBody>
                    <a:bodyPr/>
                    <a:lstStyle/>
                    <a:p>
                      <a:pPr algn="l"/>
                      <a:r>
                        <a:rPr lang="en-US" sz="1600"/>
                        <a:t>7.5</a:t>
                      </a:r>
                    </a:p>
                  </a:txBody>
                  <a:tcPr marL="77910" marR="77910" marT="38955" marB="38955" anchor="ctr"/>
                </a:tc>
              </a:tr>
              <a:tr h="311638">
                <a:tc>
                  <a:txBody>
                    <a:bodyPr/>
                    <a:lstStyle/>
                    <a:p>
                      <a:pPr algn="l"/>
                      <a:r>
                        <a:rPr lang="en-US" sz="1600"/>
                        <a:t>11M_4</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Omega 6</a:t>
                      </a:r>
                    </a:p>
                  </a:txBody>
                  <a:tcPr marL="77910" marR="77910" marT="38955" marB="38955" anchor="ctr"/>
                </a:tc>
                <a:tc>
                  <a:txBody>
                    <a:bodyPr/>
                    <a:lstStyle/>
                    <a:p>
                      <a:pPr algn="l"/>
                      <a:r>
                        <a:rPr lang="en-US" sz="1600" dirty="0" err="1" smtClean="0"/>
                        <a:t>PolyIC</a:t>
                      </a:r>
                      <a:endParaRPr lang="en-US" sz="1600" dirty="0"/>
                    </a:p>
                  </a:txBody>
                  <a:tcPr marL="77910" marR="77910" marT="38955" marB="38955" anchor="ctr"/>
                </a:tc>
                <a:tc>
                  <a:txBody>
                    <a:bodyPr/>
                    <a:lstStyle/>
                    <a:p>
                      <a:pPr algn="l"/>
                      <a:r>
                        <a:rPr lang="en-US" sz="1600" dirty="0"/>
                        <a:t>2</a:t>
                      </a:r>
                    </a:p>
                  </a:txBody>
                  <a:tcPr marL="77910" marR="77910" marT="38955" marB="38955" anchor="ctr"/>
                </a:tc>
                <a:tc>
                  <a:txBody>
                    <a:bodyPr/>
                    <a:lstStyle/>
                    <a:p>
                      <a:pPr algn="l"/>
                      <a:r>
                        <a:rPr lang="en-US" sz="1600" dirty="0"/>
                        <a:t>E</a:t>
                      </a:r>
                    </a:p>
                  </a:txBody>
                  <a:tcPr marL="77910" marR="77910" marT="38955" marB="38955" anchor="ctr"/>
                </a:tc>
                <a:tc>
                  <a:txBody>
                    <a:bodyPr/>
                    <a:lstStyle/>
                    <a:p>
                      <a:pPr algn="l"/>
                      <a:r>
                        <a:rPr lang="en-US" sz="1600" dirty="0"/>
                        <a:t>7.8</a:t>
                      </a:r>
                    </a:p>
                  </a:txBody>
                  <a:tcPr marL="77910" marR="77910" marT="38955" marB="38955" anchor="ctr"/>
                </a:tc>
              </a:tr>
              <a:tr h="311638">
                <a:tc>
                  <a:txBody>
                    <a:bodyPr/>
                    <a:lstStyle/>
                    <a:p>
                      <a:pPr algn="l"/>
                      <a:r>
                        <a:rPr lang="en-US" sz="1600"/>
                        <a:t>7M_1</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Omega 6</a:t>
                      </a:r>
                    </a:p>
                  </a:txBody>
                  <a:tcPr marL="77910" marR="77910" marT="38955" marB="38955" anchor="ctr"/>
                </a:tc>
                <a:tc>
                  <a:txBody>
                    <a:bodyPr/>
                    <a:lstStyle/>
                    <a:p>
                      <a:pPr algn="l"/>
                      <a:r>
                        <a:rPr lang="en-US" sz="1600" dirty="0" err="1" smtClean="0"/>
                        <a:t>PolyIC</a:t>
                      </a:r>
                      <a:endParaRPr lang="en-US" sz="1600" dirty="0"/>
                    </a:p>
                  </a:txBody>
                  <a:tcPr marL="77910" marR="77910" marT="38955" marB="38955" anchor="ctr"/>
                </a:tc>
                <a:tc>
                  <a:txBody>
                    <a:bodyPr/>
                    <a:lstStyle/>
                    <a:p>
                      <a:pPr algn="l"/>
                      <a:r>
                        <a:rPr lang="en-US" sz="1600" dirty="0"/>
                        <a:t>2</a:t>
                      </a:r>
                    </a:p>
                  </a:txBody>
                  <a:tcPr marL="77910" marR="77910" marT="38955" marB="38955" anchor="ctr"/>
                </a:tc>
                <a:tc>
                  <a:txBody>
                    <a:bodyPr/>
                    <a:lstStyle/>
                    <a:p>
                      <a:pPr algn="l"/>
                      <a:r>
                        <a:rPr lang="en-US" sz="1600" dirty="0"/>
                        <a:t>C</a:t>
                      </a:r>
                    </a:p>
                  </a:txBody>
                  <a:tcPr marL="77910" marR="77910" marT="38955" marB="38955" anchor="ctr"/>
                </a:tc>
                <a:tc>
                  <a:txBody>
                    <a:bodyPr/>
                    <a:lstStyle/>
                    <a:p>
                      <a:pPr algn="l"/>
                      <a:r>
                        <a:rPr lang="en-US" sz="1600" dirty="0"/>
                        <a:t>7.9</a:t>
                      </a:r>
                    </a:p>
                  </a:txBody>
                  <a:tcPr marL="77910" marR="77910" marT="38955" marB="38955" anchor="ctr"/>
                </a:tc>
              </a:tr>
              <a:tr h="311638">
                <a:tc>
                  <a:txBody>
                    <a:bodyPr/>
                    <a:lstStyle/>
                    <a:p>
                      <a:pPr algn="l"/>
                      <a:r>
                        <a:rPr lang="en-US" sz="1600" dirty="0">
                          <a:solidFill>
                            <a:schemeClr val="accent4">
                              <a:lumMod val="75000"/>
                            </a:schemeClr>
                          </a:solidFill>
                        </a:rPr>
                        <a:t>13M_2</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4">
                              <a:lumMod val="75000"/>
                            </a:schemeClr>
                          </a:solidFill>
                        </a:rPr>
                        <a:t>Omega 6</a:t>
                      </a:r>
                    </a:p>
                  </a:txBody>
                  <a:tcPr marL="77910" marR="77910" marT="38955" marB="38955" anchor="ct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tc>
                <a:tc>
                  <a:txBody>
                    <a:bodyPr/>
                    <a:lstStyle/>
                    <a:p>
                      <a:pPr algn="l"/>
                      <a:r>
                        <a:rPr lang="en-US" sz="1600" dirty="0">
                          <a:solidFill>
                            <a:schemeClr val="accent4">
                              <a:lumMod val="75000"/>
                            </a:schemeClr>
                          </a:solidFill>
                        </a:rPr>
                        <a:t>2</a:t>
                      </a:r>
                    </a:p>
                  </a:txBody>
                  <a:tcPr marL="77910" marR="77910" marT="38955" marB="38955" anchor="ctr"/>
                </a:tc>
                <a:tc>
                  <a:txBody>
                    <a:bodyPr/>
                    <a:lstStyle/>
                    <a:p>
                      <a:pPr algn="l"/>
                      <a:r>
                        <a:rPr lang="en-US" sz="1600" dirty="0">
                          <a:solidFill>
                            <a:schemeClr val="accent4">
                              <a:lumMod val="75000"/>
                            </a:schemeClr>
                          </a:solidFill>
                        </a:rPr>
                        <a:t>B</a:t>
                      </a:r>
                    </a:p>
                  </a:txBody>
                  <a:tcPr marL="77910" marR="77910" marT="38955" marB="38955" anchor="ctr"/>
                </a:tc>
                <a:tc>
                  <a:txBody>
                    <a:bodyPr/>
                    <a:lstStyle/>
                    <a:p>
                      <a:pPr algn="l"/>
                      <a:r>
                        <a:rPr lang="en-US" sz="1600" dirty="0">
                          <a:solidFill>
                            <a:schemeClr val="accent4">
                              <a:lumMod val="75000"/>
                            </a:schemeClr>
                          </a:solidFill>
                        </a:rPr>
                        <a:t>7.4</a:t>
                      </a:r>
                    </a:p>
                  </a:txBody>
                  <a:tcPr marL="77910" marR="77910" marT="38955" marB="38955" anchor="ctr"/>
                </a:tc>
              </a:tr>
              <a:tr h="311638">
                <a:tc>
                  <a:txBody>
                    <a:bodyPr/>
                    <a:lstStyle/>
                    <a:p>
                      <a:pPr algn="l"/>
                      <a:r>
                        <a:rPr lang="en-US" sz="1600" dirty="0">
                          <a:solidFill>
                            <a:schemeClr val="accent4">
                              <a:lumMod val="75000"/>
                            </a:schemeClr>
                          </a:solidFill>
                        </a:rPr>
                        <a:t>14M_5</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4">
                              <a:lumMod val="75000"/>
                            </a:schemeClr>
                          </a:solidFill>
                        </a:rPr>
                        <a:t>Omega 6</a:t>
                      </a:r>
                    </a:p>
                  </a:txBody>
                  <a:tcPr marL="77910" marR="77910" marT="38955" marB="38955" anchor="ct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tc>
                <a:tc>
                  <a:txBody>
                    <a:bodyPr/>
                    <a:lstStyle/>
                    <a:p>
                      <a:pPr algn="l"/>
                      <a:r>
                        <a:rPr lang="en-US" sz="1600" dirty="0">
                          <a:solidFill>
                            <a:schemeClr val="accent4">
                              <a:lumMod val="75000"/>
                            </a:schemeClr>
                          </a:solidFill>
                        </a:rPr>
                        <a:t>1</a:t>
                      </a:r>
                    </a:p>
                  </a:txBody>
                  <a:tcPr marL="77910" marR="77910" marT="38955" marB="38955" anchor="ctr"/>
                </a:tc>
                <a:tc>
                  <a:txBody>
                    <a:bodyPr/>
                    <a:lstStyle/>
                    <a:p>
                      <a:pPr algn="l"/>
                      <a:r>
                        <a:rPr lang="en-US" sz="1600" dirty="0">
                          <a:solidFill>
                            <a:schemeClr val="accent4">
                              <a:lumMod val="75000"/>
                            </a:schemeClr>
                          </a:solidFill>
                        </a:rPr>
                        <a:t>E</a:t>
                      </a:r>
                    </a:p>
                  </a:txBody>
                  <a:tcPr marL="77910" marR="77910" marT="38955" marB="38955" anchor="ctr"/>
                </a:tc>
                <a:tc>
                  <a:txBody>
                    <a:bodyPr/>
                    <a:lstStyle/>
                    <a:p>
                      <a:pPr algn="l"/>
                      <a:r>
                        <a:rPr lang="en-US" sz="1600" dirty="0">
                          <a:solidFill>
                            <a:schemeClr val="accent4">
                              <a:lumMod val="75000"/>
                            </a:schemeClr>
                          </a:solidFill>
                        </a:rPr>
                        <a:t>8.0</a:t>
                      </a:r>
                    </a:p>
                  </a:txBody>
                  <a:tcPr marL="77910" marR="77910" marT="38955" marB="38955" anchor="ctr"/>
                </a:tc>
              </a:tr>
              <a:tr h="311638">
                <a:tc>
                  <a:txBody>
                    <a:bodyPr/>
                    <a:lstStyle/>
                    <a:p>
                      <a:pPr algn="l"/>
                      <a:r>
                        <a:rPr lang="en-US" sz="1600">
                          <a:solidFill>
                            <a:schemeClr val="accent4">
                              <a:lumMod val="75000"/>
                            </a:schemeClr>
                          </a:solidFill>
                        </a:rPr>
                        <a:t>1M_3</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4">
                              <a:lumMod val="75000"/>
                            </a:schemeClr>
                          </a:solidFill>
                        </a:rPr>
                        <a:t>Omega 6</a:t>
                      </a:r>
                    </a:p>
                  </a:txBody>
                  <a:tcPr marL="77910" marR="77910" marT="38955" marB="38955" anchor="ctr"/>
                </a:tc>
                <a:tc>
                  <a:txBody>
                    <a:bodyPr/>
                    <a:lstStyle/>
                    <a:p>
                      <a:pPr algn="l"/>
                      <a:r>
                        <a:rPr lang="en-US" sz="1600" dirty="0" smtClean="0">
                          <a:solidFill>
                            <a:schemeClr val="accent4">
                              <a:lumMod val="75000"/>
                            </a:schemeClr>
                          </a:solidFill>
                        </a:rPr>
                        <a:t>Saline</a:t>
                      </a:r>
                      <a:endParaRPr lang="en-US" sz="1600" dirty="0">
                        <a:solidFill>
                          <a:schemeClr val="accent4">
                            <a:lumMod val="75000"/>
                          </a:schemeClr>
                        </a:solidFill>
                      </a:endParaRPr>
                    </a:p>
                  </a:txBody>
                  <a:tcPr marL="77910" marR="77910" marT="38955" marB="38955" anchor="ctr"/>
                </a:tc>
                <a:tc>
                  <a:txBody>
                    <a:bodyPr/>
                    <a:lstStyle/>
                    <a:p>
                      <a:pPr algn="l"/>
                      <a:r>
                        <a:rPr lang="en-US" sz="1600" dirty="0">
                          <a:solidFill>
                            <a:schemeClr val="accent4">
                              <a:lumMod val="75000"/>
                            </a:schemeClr>
                          </a:solidFill>
                        </a:rPr>
                        <a:t>1</a:t>
                      </a:r>
                    </a:p>
                  </a:txBody>
                  <a:tcPr marL="77910" marR="77910" marT="38955" marB="38955" anchor="ctr"/>
                </a:tc>
                <a:tc>
                  <a:txBody>
                    <a:bodyPr/>
                    <a:lstStyle/>
                    <a:p>
                      <a:pPr algn="l"/>
                      <a:r>
                        <a:rPr lang="en-US" sz="1600" dirty="0">
                          <a:solidFill>
                            <a:schemeClr val="accent4">
                              <a:lumMod val="75000"/>
                            </a:schemeClr>
                          </a:solidFill>
                        </a:rPr>
                        <a:t>C</a:t>
                      </a:r>
                    </a:p>
                  </a:txBody>
                  <a:tcPr marL="77910" marR="77910" marT="38955" marB="38955" anchor="ctr"/>
                </a:tc>
                <a:tc>
                  <a:txBody>
                    <a:bodyPr/>
                    <a:lstStyle/>
                    <a:p>
                      <a:pPr algn="l"/>
                      <a:r>
                        <a:rPr lang="en-US" sz="1600" dirty="0">
                          <a:solidFill>
                            <a:schemeClr val="accent4">
                              <a:lumMod val="75000"/>
                            </a:schemeClr>
                          </a:solidFill>
                        </a:rPr>
                        <a:t>7.8</a:t>
                      </a:r>
                    </a:p>
                  </a:txBody>
                  <a:tcPr marL="77910" marR="77910" marT="38955" marB="38955" anchor="ctr"/>
                </a:tc>
              </a:tr>
            </a:tbl>
          </a:graphicData>
        </a:graphic>
      </p:graphicFrame>
    </p:spTree>
    <p:extLst>
      <p:ext uri="{BB962C8B-B14F-4D97-AF65-F5344CB8AC3E}">
        <p14:creationId xmlns:p14="http://schemas.microsoft.com/office/powerpoint/2010/main" val="285571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HK" dirty="0" smtClean="0"/>
              <a:t>Methodology</a:t>
            </a:r>
            <a:endParaRPr lang="en-US" dirty="0"/>
          </a:p>
        </p:txBody>
      </p:sp>
      <p:sp>
        <p:nvSpPr>
          <p:cNvPr id="36" name="Rounded Rectangle 35"/>
          <p:cNvSpPr/>
          <p:nvPr/>
        </p:nvSpPr>
        <p:spPr>
          <a:xfrm>
            <a:off x="1485900" y="1934726"/>
            <a:ext cx="2209800" cy="685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Injection of </a:t>
            </a:r>
            <a:r>
              <a:rPr lang="en-US" dirty="0" err="1" smtClean="0"/>
              <a:t>PolyIC</a:t>
            </a:r>
            <a:r>
              <a:rPr lang="en-US" dirty="0" smtClean="0"/>
              <a:t> / Saline on GD9.5</a:t>
            </a:r>
            <a:endParaRPr lang="en-US" dirty="0"/>
          </a:p>
        </p:txBody>
      </p:sp>
      <p:sp>
        <p:nvSpPr>
          <p:cNvPr id="37" name="Rounded Rectangle 36"/>
          <p:cNvSpPr/>
          <p:nvPr/>
        </p:nvSpPr>
        <p:spPr>
          <a:xfrm>
            <a:off x="7605047" y="1947426"/>
            <a:ext cx="2427953"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Extraction of RNA &amp; Library Construction</a:t>
            </a:r>
          </a:p>
        </p:txBody>
      </p:sp>
      <p:sp>
        <p:nvSpPr>
          <p:cNvPr id="38" name="Rounded Rectangle 37"/>
          <p:cNvSpPr/>
          <p:nvPr/>
        </p:nvSpPr>
        <p:spPr>
          <a:xfrm>
            <a:off x="5834380" y="2925326"/>
            <a:ext cx="1358618" cy="6117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Quality Control</a:t>
            </a:r>
            <a:endParaRPr lang="en-US" dirty="0"/>
          </a:p>
        </p:txBody>
      </p:sp>
      <p:sp>
        <p:nvSpPr>
          <p:cNvPr id="39" name="Rounded Rectangle 38"/>
          <p:cNvSpPr/>
          <p:nvPr/>
        </p:nvSpPr>
        <p:spPr>
          <a:xfrm>
            <a:off x="7698740" y="3105228"/>
            <a:ext cx="1711960" cy="53129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RNA</a:t>
            </a:r>
          </a:p>
          <a:p>
            <a:pPr algn="ctr"/>
            <a:r>
              <a:rPr lang="en-US" dirty="0" smtClean="0"/>
              <a:t>Sequencing</a:t>
            </a:r>
            <a:endParaRPr lang="en-US" dirty="0"/>
          </a:p>
        </p:txBody>
      </p:sp>
      <p:pic>
        <p:nvPicPr>
          <p:cNvPr id="40" name="Picture 21" descr="http://www.rikenresearch.riken.jp/images/figures/hi_2977.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286" b="61429" l="10000" r="60893">
                        <a14:foregroundMark x1="50536" y1="31250" x2="44821" y2="44286"/>
                        <a14:foregroundMark x1="22321" y1="50357" x2="22679" y2="50179"/>
                        <a14:foregroundMark x1="23214" y1="50357" x2="23750" y2="50536"/>
                        <a14:foregroundMark x1="24286" y1="50714" x2="25893" y2="51786"/>
                        <a14:foregroundMark x1="23571" y1="49643" x2="23929" y2="49821"/>
                        <a14:foregroundMark x1="25179" y1="49821" x2="26071" y2="51071"/>
                        <a14:foregroundMark x1="24286" y1="52143" x2="25536" y2="52143"/>
                        <a14:foregroundMark x1="26786" y1="53750" x2="25714" y2="56429"/>
                        <a14:foregroundMark x1="27143" y1="53929" x2="27321" y2="56250"/>
                        <a14:foregroundMark x1="28036" y1="53750" x2="28571" y2="55536"/>
                        <a14:foregroundMark x1="28929" y1="53929" x2="29643" y2="55357"/>
                        <a14:foregroundMark x1="29821" y1="53929" x2="31071" y2="53929"/>
                        <a14:foregroundMark x1="32857" y1="54643" x2="32321" y2="55179"/>
                        <a14:foregroundMark x1="41607" y1="54107" x2="43393" y2="54107"/>
                        <a14:foregroundMark x1="50000" y1="31607" x2="48750" y2="33750"/>
                        <a14:foregroundMark x1="48929" y1="30893" x2="49643" y2="31250"/>
                        <a14:foregroundMark x1="24286" y1="49821" x2="24821" y2="50536"/>
                        <a14:foregroundMark x1="51429" y1="31429" x2="52500" y2="31964"/>
                        <a14:foregroundMark x1="51607" y1="32321" x2="52321" y2="32500"/>
                        <a14:backgroundMark x1="30179" y1="54821" x2="32143" y2="54286"/>
                        <a14:backgroundMark x1="28036" y1="56250" x2="27679" y2="54464"/>
                        <a14:backgroundMark x1="26071" y1="57500" x2="26786" y2="55179"/>
                        <a14:backgroundMark x1="23036" y1="51429" x2="25000" y2="51786"/>
                        <a14:backgroundMark x1="24286" y1="49107" x2="25000" y2="50179"/>
                        <a14:backgroundMark x1="22857" y1="49821" x2="24107" y2="50357"/>
                        <a14:backgroundMark x1="51071" y1="30714" x2="53750" y2="32321"/>
                        <a14:backgroundMark x1="51429" y1="32500" x2="52679" y2="33214"/>
                        <a14:backgroundMark x1="28929" y1="55893" x2="28929" y2="54643"/>
                      </a14:backgroundRemoval>
                    </a14:imgEffect>
                  </a14:imgLayer>
                </a14:imgProps>
              </a:ext>
              <a:ext uri="{28A0092B-C50C-407E-A947-70E740481C1C}">
                <a14:useLocalDpi xmlns:a14="http://schemas.microsoft.com/office/drawing/2010/main" val="0"/>
              </a:ext>
            </a:extLst>
          </a:blip>
          <a:srcRect l="21328" t="28697" r="39336" b="38765"/>
          <a:stretch/>
        </p:blipFill>
        <p:spPr bwMode="auto">
          <a:xfrm>
            <a:off x="392353" y="1858526"/>
            <a:ext cx="1013333" cy="838200"/>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p:cNvSpPr/>
          <p:nvPr/>
        </p:nvSpPr>
        <p:spPr>
          <a:xfrm>
            <a:off x="3848100" y="2049026"/>
            <a:ext cx="762000"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Rectangle 41"/>
          <p:cNvSpPr/>
          <p:nvPr/>
        </p:nvSpPr>
        <p:spPr>
          <a:xfrm>
            <a:off x="3864156" y="1524000"/>
            <a:ext cx="676788" cy="369332"/>
          </a:xfrm>
          <a:prstGeom prst="rect">
            <a:avLst/>
          </a:prstGeom>
        </p:spPr>
        <p:txBody>
          <a:bodyPr wrap="none">
            <a:spAutoFit/>
          </a:bodyPr>
          <a:lstStyle/>
          <a:p>
            <a:pPr algn="ctr"/>
            <a:r>
              <a:rPr lang="en-HK" dirty="0" smtClean="0"/>
              <a:t>birth</a:t>
            </a:r>
            <a:endParaRPr lang="en-US" dirty="0"/>
          </a:p>
        </p:txBody>
      </p:sp>
      <p:sp>
        <p:nvSpPr>
          <p:cNvPr id="43" name="Right Arrow 42"/>
          <p:cNvSpPr/>
          <p:nvPr/>
        </p:nvSpPr>
        <p:spPr>
          <a:xfrm>
            <a:off x="6717174" y="2038014"/>
            <a:ext cx="762000"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4" name="Right Arrow 43"/>
          <p:cNvSpPr/>
          <p:nvPr/>
        </p:nvSpPr>
        <p:spPr>
          <a:xfrm rot="5400000">
            <a:off x="8252460" y="2673866"/>
            <a:ext cx="482600"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5" name="Right Arrow 44"/>
          <p:cNvSpPr/>
          <p:nvPr/>
        </p:nvSpPr>
        <p:spPr>
          <a:xfrm rot="12216744">
            <a:off x="7272647" y="3168773"/>
            <a:ext cx="381000"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6" name="Rounded Rectangle 45"/>
          <p:cNvSpPr/>
          <p:nvPr/>
        </p:nvSpPr>
        <p:spPr>
          <a:xfrm>
            <a:off x="3968891" y="2959397"/>
            <a:ext cx="1358618" cy="5241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Alignment</a:t>
            </a:r>
          </a:p>
          <a:p>
            <a:pPr algn="ctr"/>
            <a:r>
              <a:rPr lang="en-HK" dirty="0" smtClean="0"/>
              <a:t>(STAR)</a:t>
            </a:r>
            <a:endParaRPr lang="en-US" dirty="0"/>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0889" y="3636526"/>
            <a:ext cx="1625600" cy="1219200"/>
          </a:xfrm>
          <a:prstGeom prst="rect">
            <a:avLst/>
          </a:prstGeom>
        </p:spPr>
      </p:pic>
      <p:pic>
        <p:nvPicPr>
          <p:cNvPr id="48" name="Picture 26" descr="http://blogs.scientificamerican.com/guest-blog/files/2012/04/HiSeq2000-S.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294" b="91743" l="10000" r="91000">
                        <a14:foregroundMark x1="13000" y1="40826" x2="28000" y2="63761"/>
                        <a14:foregroundMark x1="57667" y1="5963" x2="85000" y2="88532"/>
                        <a14:foregroundMark x1="13667" y1="67890" x2="13000" y2="40826"/>
                        <a14:backgroundMark x1="57667" y1="3670" x2="79000" y2="3211"/>
                      </a14:backgroundRemoval>
                    </a14:imgEffect>
                  </a14:imgLayer>
                </a14:imgProps>
              </a:ext>
              <a:ext uri="{28A0092B-C50C-407E-A947-70E740481C1C}">
                <a14:useLocalDpi xmlns:a14="http://schemas.microsoft.com/office/drawing/2010/main" val="0"/>
              </a:ext>
            </a:extLst>
          </a:blip>
          <a:srcRect/>
          <a:stretch>
            <a:fillRect/>
          </a:stretch>
        </p:blipFill>
        <p:spPr bwMode="auto">
          <a:xfrm>
            <a:off x="9410700" y="2707546"/>
            <a:ext cx="2117312" cy="1538580"/>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p:cNvSpPr/>
          <p:nvPr/>
        </p:nvSpPr>
        <p:spPr>
          <a:xfrm rot="10800000">
            <a:off x="5373229" y="3109916"/>
            <a:ext cx="381000"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0" name="Right Arrow 49"/>
          <p:cNvSpPr/>
          <p:nvPr/>
        </p:nvSpPr>
        <p:spPr>
          <a:xfrm rot="10800000">
            <a:off x="3512819" y="3096802"/>
            <a:ext cx="420229" cy="3365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1" name="Rounded Rectangle 50"/>
          <p:cNvSpPr/>
          <p:nvPr/>
        </p:nvSpPr>
        <p:spPr>
          <a:xfrm>
            <a:off x="1638300" y="4939547"/>
            <a:ext cx="8814647" cy="1209891"/>
          </a:xfrm>
          <a:prstGeom prst="roundRect">
            <a:avLst>
              <a:gd name="adj" fmla="val 552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2" name="TextBox 51"/>
          <p:cNvSpPr txBox="1"/>
          <p:nvPr/>
        </p:nvSpPr>
        <p:spPr>
          <a:xfrm>
            <a:off x="1790700" y="5052060"/>
            <a:ext cx="2240742" cy="369332"/>
          </a:xfrm>
          <a:prstGeom prst="rect">
            <a:avLst/>
          </a:prstGeom>
          <a:noFill/>
        </p:spPr>
        <p:txBody>
          <a:bodyPr wrap="none" rtlCol="0">
            <a:spAutoFit/>
          </a:bodyPr>
          <a:lstStyle/>
          <a:p>
            <a:r>
              <a:rPr lang="en-US" dirty="0" smtClean="0"/>
              <a:t>Down-stream analysis</a:t>
            </a:r>
            <a:endParaRPr lang="en-US" dirty="0"/>
          </a:p>
        </p:txBody>
      </p:sp>
      <p:sp>
        <p:nvSpPr>
          <p:cNvPr id="53" name="Rounded Rectangle 52"/>
          <p:cNvSpPr/>
          <p:nvPr/>
        </p:nvSpPr>
        <p:spPr>
          <a:xfrm>
            <a:off x="3930791" y="5402719"/>
            <a:ext cx="2773106" cy="6535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Differential Gene Expression</a:t>
            </a:r>
            <a:endParaRPr lang="en-US" dirty="0"/>
          </a:p>
        </p:txBody>
      </p:sp>
      <p:sp>
        <p:nvSpPr>
          <p:cNvPr id="54" name="Right Arrow 53"/>
          <p:cNvSpPr/>
          <p:nvPr/>
        </p:nvSpPr>
        <p:spPr>
          <a:xfrm>
            <a:off x="6846427" y="5551338"/>
            <a:ext cx="503494" cy="3048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5" name="Rounded Rectangle 54"/>
          <p:cNvSpPr/>
          <p:nvPr/>
        </p:nvSpPr>
        <p:spPr>
          <a:xfrm>
            <a:off x="7605047" y="5421391"/>
            <a:ext cx="2315192" cy="5744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Candidate </a:t>
            </a:r>
          </a:p>
          <a:p>
            <a:pPr algn="ctr"/>
            <a:r>
              <a:rPr lang="en-US" dirty="0" smtClean="0"/>
              <a:t>Gene Set Enrichment</a:t>
            </a:r>
            <a:endParaRPr lang="en-US" dirty="0"/>
          </a:p>
        </p:txBody>
      </p:sp>
      <p:sp>
        <p:nvSpPr>
          <p:cNvPr id="56" name="Rounded Rectangle 55"/>
          <p:cNvSpPr/>
          <p:nvPr/>
        </p:nvSpPr>
        <p:spPr>
          <a:xfrm>
            <a:off x="4696317" y="1947426"/>
            <a:ext cx="1894984"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Different Diet</a:t>
            </a:r>
          </a:p>
        </p:txBody>
      </p:sp>
      <p:sp>
        <p:nvSpPr>
          <p:cNvPr id="57" name="Rounded Rectangle 56"/>
          <p:cNvSpPr/>
          <p:nvPr/>
        </p:nvSpPr>
        <p:spPr>
          <a:xfrm>
            <a:off x="1471790" y="2986638"/>
            <a:ext cx="2053730" cy="52413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HK" dirty="0" smtClean="0"/>
              <a:t>Expression Count</a:t>
            </a:r>
          </a:p>
          <a:p>
            <a:pPr algn="ctr"/>
            <a:r>
              <a:rPr lang="en-HK" dirty="0" smtClean="0"/>
              <a:t>(</a:t>
            </a:r>
            <a:r>
              <a:rPr lang="en-HK" dirty="0" err="1" smtClean="0"/>
              <a:t>HTSeq</a:t>
            </a:r>
            <a:r>
              <a:rPr lang="en-HK" dirty="0" smtClean="0"/>
              <a:t>)</a:t>
            </a:r>
            <a:endParaRPr lang="en-US" dirty="0"/>
          </a:p>
        </p:txBody>
      </p:sp>
      <p:sp>
        <p:nvSpPr>
          <p:cNvPr id="58" name="Right Arrow 57"/>
          <p:cNvSpPr/>
          <p:nvPr/>
        </p:nvSpPr>
        <p:spPr>
          <a:xfrm rot="5400000">
            <a:off x="2082412" y="4029838"/>
            <a:ext cx="873830" cy="34614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9750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Quality Control</a:t>
            </a:r>
            <a:endParaRPr lang="en-US" dirty="0"/>
          </a:p>
        </p:txBody>
      </p:sp>
      <p:pic>
        <p:nvPicPr>
          <p:cNvPr id="4" name="Content Placeholder 4"/>
          <p:cNvPicPr>
            <a:picLocks noGrp="1" noChangeAspect="1"/>
          </p:cNvPicPr>
          <p:nvPr>
            <p:ph idx="1"/>
          </p:nvPr>
        </p:nvPicPr>
        <p:blipFill>
          <a:blip r:embed="rId2"/>
          <a:stretch>
            <a:fillRect/>
          </a:stretch>
        </p:blipFill>
        <p:spPr>
          <a:xfrm>
            <a:off x="3215640" y="1828800"/>
            <a:ext cx="5760720" cy="4114800"/>
          </a:xfrm>
          <a:prstGeom prst="rect">
            <a:avLst/>
          </a:prstGeom>
        </p:spPr>
      </p:pic>
    </p:spTree>
    <p:extLst>
      <p:ext uri="{BB962C8B-B14F-4D97-AF65-F5344CB8AC3E}">
        <p14:creationId xmlns:p14="http://schemas.microsoft.com/office/powerpoint/2010/main" val="121628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Statistic Model</a:t>
            </a:r>
            <a:endParaRPr lang="en-US" dirty="0"/>
          </a:p>
        </p:txBody>
      </p:sp>
      <p:sp>
        <p:nvSpPr>
          <p:cNvPr id="3" name="Content Placeholder 2"/>
          <p:cNvSpPr>
            <a:spLocks noGrp="1"/>
          </p:cNvSpPr>
          <p:nvPr>
            <p:ph idx="1"/>
          </p:nvPr>
        </p:nvSpPr>
        <p:spPr/>
        <p:txBody>
          <a:bodyPr/>
          <a:lstStyle/>
          <a:p>
            <a:r>
              <a:rPr lang="en-US" dirty="0"/>
              <a:t>~</a:t>
            </a:r>
            <a:r>
              <a:rPr lang="en-US" dirty="0" err="1" smtClean="0"/>
              <a:t>Batch+condition+Diet+condition:Diet</a:t>
            </a:r>
            <a:endParaRPr lang="en-US" dirty="0" smtClean="0"/>
          </a:p>
          <a:p>
            <a:r>
              <a:rPr lang="en-HK" dirty="0" smtClean="0"/>
              <a:t>Wald Test (DESeq2)</a:t>
            </a:r>
            <a:endParaRPr lang="en-US" dirty="0"/>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265025831"/>
              </p:ext>
            </p:extLst>
          </p:nvPr>
        </p:nvGraphicFramePr>
        <p:xfrm>
          <a:off x="4163522" y="2457298"/>
          <a:ext cx="4423756" cy="3791102"/>
        </p:xfrm>
        <a:graphic>
          <a:graphicData uri="http://schemas.openxmlformats.org/drawingml/2006/table">
            <a:tbl>
              <a:tblPr firstRow="1">
                <a:tableStyleId>{F2DE63D5-997A-4646-A377-4702673A728D}</a:tableStyleId>
              </a:tblPr>
              <a:tblGrid>
                <a:gridCol w="1386133"/>
                <a:gridCol w="905120"/>
                <a:gridCol w="1275008"/>
                <a:gridCol w="857495"/>
              </a:tblGrid>
              <a:tr h="363084">
                <a:tc>
                  <a:txBody>
                    <a:bodyPr/>
                    <a:lstStyle/>
                    <a:p>
                      <a:pPr algn="l"/>
                      <a:r>
                        <a:rPr lang="en-US" sz="1800" dirty="0" smtClean="0"/>
                        <a:t>Sample ID</a:t>
                      </a:r>
                      <a:endParaRPr lang="en-US" sz="1800" dirty="0"/>
                    </a:p>
                  </a:txBody>
                  <a:tcPr marL="77910" marR="77910" marT="38955" marB="38955" anchor="ctr"/>
                </a:tc>
                <a:tc>
                  <a:txBody>
                    <a:bodyPr/>
                    <a:lstStyle/>
                    <a:p>
                      <a:pPr algn="l"/>
                      <a:r>
                        <a:rPr lang="en-US" sz="1800" dirty="0"/>
                        <a:t>Diet</a:t>
                      </a:r>
                    </a:p>
                  </a:txBody>
                  <a:tcPr marL="77910" marR="77910" marT="38955" marB="38955" anchor="ctr"/>
                </a:tc>
                <a:tc>
                  <a:txBody>
                    <a:bodyPr/>
                    <a:lstStyle/>
                    <a:p>
                      <a:pPr algn="l"/>
                      <a:r>
                        <a:rPr lang="en-US" sz="1800" dirty="0"/>
                        <a:t>condition</a:t>
                      </a:r>
                    </a:p>
                  </a:txBody>
                  <a:tcPr marL="77910" marR="77910" marT="38955" marB="38955" anchor="ctr"/>
                </a:tc>
                <a:tc>
                  <a:txBody>
                    <a:bodyPr/>
                    <a:lstStyle/>
                    <a:p>
                      <a:pPr algn="l"/>
                      <a:r>
                        <a:rPr lang="en-US" sz="1800" dirty="0"/>
                        <a:t>Batch</a:t>
                      </a:r>
                    </a:p>
                  </a:txBody>
                  <a:tcPr marL="77910" marR="77910" marT="38955" marB="38955" anchor="ctr"/>
                </a:tc>
              </a:tr>
              <a:tr h="311638">
                <a:tc>
                  <a:txBody>
                    <a:bodyPr/>
                    <a:lstStyle/>
                    <a:p>
                      <a:pPr algn="l"/>
                      <a:r>
                        <a:rPr lang="en-US" sz="1500" dirty="0"/>
                        <a:t>6M_2</a:t>
                      </a:r>
                    </a:p>
                  </a:txBody>
                  <a:tcPr marL="77910" marR="77910" marT="38955" marB="38955" anchor="c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Omega 3</a:t>
                      </a:r>
                    </a:p>
                  </a:txBody>
                  <a:tcPr marL="77910" marR="77910" marT="38955" marB="38955" anchor="ctr">
                    <a:solidFill>
                      <a:schemeClr val="accent3">
                        <a:lumMod val="20000"/>
                        <a:lumOff val="80000"/>
                      </a:schemeClr>
                    </a:solidFill>
                  </a:tcPr>
                </a:tc>
                <a:tc>
                  <a:txBody>
                    <a:bodyPr/>
                    <a:lstStyle/>
                    <a:p>
                      <a:pPr algn="l"/>
                      <a:r>
                        <a:rPr lang="en-US" sz="1500" dirty="0" err="1" smtClean="0"/>
                        <a:t>PolyIC</a:t>
                      </a:r>
                      <a:endParaRPr lang="en-US" sz="1500" dirty="0"/>
                    </a:p>
                  </a:txBody>
                  <a:tcPr marL="77910" marR="77910" marT="38955" marB="38955" anchor="ctr">
                    <a:solidFill>
                      <a:schemeClr val="accent3">
                        <a:lumMod val="20000"/>
                        <a:lumOff val="80000"/>
                      </a:schemeClr>
                    </a:solidFill>
                  </a:tcPr>
                </a:tc>
                <a:tc>
                  <a:txBody>
                    <a:bodyPr/>
                    <a:lstStyle/>
                    <a:p>
                      <a:pPr algn="l"/>
                      <a:r>
                        <a:rPr lang="en-US" sz="1500"/>
                        <a:t>B</a:t>
                      </a:r>
                    </a:p>
                  </a:txBody>
                  <a:tcPr marL="77910" marR="77910" marT="38955" marB="38955" anchor="ctr">
                    <a:solidFill>
                      <a:schemeClr val="accent3">
                        <a:lumMod val="20000"/>
                        <a:lumOff val="80000"/>
                      </a:schemeClr>
                    </a:solidFill>
                  </a:tcPr>
                </a:tc>
              </a:tr>
              <a:tr h="311638">
                <a:tc>
                  <a:txBody>
                    <a:bodyPr/>
                    <a:lstStyle/>
                    <a:p>
                      <a:pPr algn="l"/>
                      <a:r>
                        <a:rPr lang="en-US" sz="1500" dirty="0"/>
                        <a:t>4M_3</a:t>
                      </a:r>
                    </a:p>
                  </a:txBody>
                  <a:tcPr marL="77910" marR="77910" marT="38955" marB="38955" anchor="c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Omega 3</a:t>
                      </a:r>
                    </a:p>
                  </a:txBody>
                  <a:tcPr marL="77910" marR="77910" marT="38955" marB="38955" anchor="ctr">
                    <a:solidFill>
                      <a:schemeClr val="accent3">
                        <a:lumMod val="20000"/>
                        <a:lumOff val="80000"/>
                      </a:schemeClr>
                    </a:solidFill>
                  </a:tcPr>
                </a:tc>
                <a:tc>
                  <a:txBody>
                    <a:bodyPr/>
                    <a:lstStyle/>
                    <a:p>
                      <a:pPr algn="l"/>
                      <a:r>
                        <a:rPr lang="en-US" sz="1500" dirty="0" err="1" smtClean="0"/>
                        <a:t>PolyIC</a:t>
                      </a:r>
                      <a:endParaRPr lang="en-US" sz="1500" dirty="0"/>
                    </a:p>
                  </a:txBody>
                  <a:tcPr marL="77910" marR="77910" marT="38955" marB="38955" anchor="ctr">
                    <a:solidFill>
                      <a:schemeClr val="accent3">
                        <a:lumMod val="20000"/>
                        <a:lumOff val="80000"/>
                      </a:schemeClr>
                    </a:solidFill>
                  </a:tcPr>
                </a:tc>
                <a:tc>
                  <a:txBody>
                    <a:bodyPr/>
                    <a:lstStyle/>
                    <a:p>
                      <a:pPr algn="l"/>
                      <a:r>
                        <a:rPr lang="en-US" sz="1500"/>
                        <a:t>F</a:t>
                      </a:r>
                    </a:p>
                  </a:txBody>
                  <a:tcPr marL="77910" marR="77910" marT="38955" marB="38955" anchor="ctr">
                    <a:solidFill>
                      <a:schemeClr val="accent3">
                        <a:lumMod val="20000"/>
                        <a:lumOff val="80000"/>
                      </a:schemeClr>
                    </a:solidFill>
                  </a:tcPr>
                </a:tc>
              </a:tr>
              <a:tr h="311638">
                <a:tc>
                  <a:txBody>
                    <a:bodyPr/>
                    <a:lstStyle/>
                    <a:p>
                      <a:pPr algn="l"/>
                      <a:r>
                        <a:rPr lang="en-US" sz="1500" dirty="0">
                          <a:solidFill>
                            <a:schemeClr val="accent4">
                              <a:lumMod val="75000"/>
                            </a:schemeClr>
                          </a:solidFill>
                        </a:rPr>
                        <a:t>1M_2</a:t>
                      </a:r>
                    </a:p>
                  </a:txBody>
                  <a:tcPr marL="77910" marR="77910" marT="38955" marB="38955" anchor="c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3</a:t>
                      </a:r>
                    </a:p>
                  </a:txBody>
                  <a:tcPr marL="77910" marR="77910" marT="38955" marB="38955" anchor="ctr">
                    <a:solidFill>
                      <a:schemeClr val="accent3">
                        <a:lumMod val="20000"/>
                        <a:lumOff val="80000"/>
                      </a:schemeClr>
                    </a:solidFill>
                  </a:tcP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500" dirty="0">
                          <a:solidFill>
                            <a:schemeClr val="accent4">
                              <a:lumMod val="75000"/>
                            </a:schemeClr>
                          </a:solidFill>
                        </a:rPr>
                        <a:t>F</a:t>
                      </a:r>
                    </a:p>
                  </a:txBody>
                  <a:tcPr marL="77910" marR="77910" marT="38955" marB="38955" anchor="ctr">
                    <a:solidFill>
                      <a:schemeClr val="accent3">
                        <a:lumMod val="20000"/>
                        <a:lumOff val="80000"/>
                      </a:schemeClr>
                    </a:solidFill>
                  </a:tcPr>
                </a:tc>
              </a:tr>
              <a:tr h="311638">
                <a:tc>
                  <a:txBody>
                    <a:bodyPr/>
                    <a:lstStyle/>
                    <a:p>
                      <a:pPr algn="l"/>
                      <a:r>
                        <a:rPr lang="en-US" sz="1500" dirty="0">
                          <a:solidFill>
                            <a:schemeClr val="accent4">
                              <a:lumMod val="75000"/>
                            </a:schemeClr>
                          </a:solidFill>
                        </a:rPr>
                        <a:t>5M_2</a:t>
                      </a:r>
                    </a:p>
                  </a:txBody>
                  <a:tcPr marL="77910" marR="77910" marT="38955" marB="38955" anchor="c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3</a:t>
                      </a:r>
                    </a:p>
                  </a:txBody>
                  <a:tcPr marL="77910" marR="77910" marT="38955" marB="38955" anchor="ctr">
                    <a:solidFill>
                      <a:schemeClr val="accent3">
                        <a:lumMod val="20000"/>
                        <a:lumOff val="80000"/>
                      </a:schemeClr>
                    </a:solidFill>
                  </a:tcP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500" dirty="0">
                          <a:solidFill>
                            <a:schemeClr val="accent4">
                              <a:lumMod val="75000"/>
                            </a:schemeClr>
                          </a:solidFill>
                        </a:rPr>
                        <a:t>B</a:t>
                      </a:r>
                    </a:p>
                  </a:txBody>
                  <a:tcPr marL="77910" marR="77910" marT="38955" marB="38955" anchor="ctr">
                    <a:solidFill>
                      <a:schemeClr val="accent3">
                        <a:lumMod val="20000"/>
                        <a:lumOff val="80000"/>
                      </a:schemeClr>
                    </a:solidFill>
                  </a:tcPr>
                </a:tc>
              </a:tr>
              <a:tr h="311638">
                <a:tc>
                  <a:txBody>
                    <a:bodyPr/>
                    <a:lstStyle/>
                    <a:p>
                      <a:pPr algn="l"/>
                      <a:r>
                        <a:rPr lang="en-US" sz="1500">
                          <a:solidFill>
                            <a:schemeClr val="accent4">
                              <a:lumMod val="75000"/>
                            </a:schemeClr>
                          </a:solidFill>
                        </a:rPr>
                        <a:t>14M_3</a:t>
                      </a:r>
                    </a:p>
                  </a:txBody>
                  <a:tcPr marL="77910" marR="77910" marT="38955" marB="38955" anchor="ctr">
                    <a:solidFill>
                      <a:schemeClr val="accent3">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3</a:t>
                      </a:r>
                    </a:p>
                  </a:txBody>
                  <a:tcPr marL="77910" marR="77910" marT="38955" marB="38955" anchor="ctr">
                    <a:solidFill>
                      <a:schemeClr val="accent3">
                        <a:lumMod val="20000"/>
                        <a:lumOff val="80000"/>
                      </a:schemeClr>
                    </a:solidFill>
                  </a:tcP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solidFill>
                      <a:schemeClr val="accent3">
                        <a:lumMod val="20000"/>
                        <a:lumOff val="80000"/>
                      </a:schemeClr>
                    </a:solidFill>
                  </a:tcPr>
                </a:tc>
                <a:tc>
                  <a:txBody>
                    <a:bodyPr/>
                    <a:lstStyle/>
                    <a:p>
                      <a:pPr algn="l"/>
                      <a:r>
                        <a:rPr lang="en-US" sz="1500" dirty="0">
                          <a:solidFill>
                            <a:schemeClr val="accent4">
                              <a:lumMod val="75000"/>
                            </a:schemeClr>
                          </a:solidFill>
                        </a:rPr>
                        <a:t>B</a:t>
                      </a:r>
                    </a:p>
                  </a:txBody>
                  <a:tcPr marL="77910" marR="77910" marT="38955" marB="38955" anchor="ctr">
                    <a:solidFill>
                      <a:schemeClr val="accent3">
                        <a:lumMod val="20000"/>
                        <a:lumOff val="80000"/>
                      </a:schemeClr>
                    </a:solidFill>
                  </a:tcPr>
                </a:tc>
              </a:tr>
              <a:tr h="311638">
                <a:tc>
                  <a:txBody>
                    <a:bodyPr/>
                    <a:lstStyle/>
                    <a:p>
                      <a:pPr algn="l"/>
                      <a:r>
                        <a:rPr lang="en-US" sz="1500" dirty="0"/>
                        <a:t>2M_2</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Omega 6</a:t>
                      </a:r>
                    </a:p>
                  </a:txBody>
                  <a:tcPr marL="77910" marR="77910" marT="38955" marB="38955" anchor="ctr"/>
                </a:tc>
                <a:tc>
                  <a:txBody>
                    <a:bodyPr/>
                    <a:lstStyle/>
                    <a:p>
                      <a:pPr algn="l"/>
                      <a:r>
                        <a:rPr lang="en-US" sz="1500" dirty="0" err="1" smtClean="0"/>
                        <a:t>PolyIC</a:t>
                      </a:r>
                      <a:endParaRPr lang="en-US" sz="1500" dirty="0"/>
                    </a:p>
                  </a:txBody>
                  <a:tcPr marL="77910" marR="77910" marT="38955" marB="38955" anchor="ctr"/>
                </a:tc>
                <a:tc>
                  <a:txBody>
                    <a:bodyPr/>
                    <a:lstStyle/>
                    <a:p>
                      <a:pPr algn="l"/>
                      <a:r>
                        <a:rPr lang="en-US" sz="1500" dirty="0"/>
                        <a:t>F</a:t>
                      </a:r>
                    </a:p>
                  </a:txBody>
                  <a:tcPr marL="77910" marR="77910" marT="38955" marB="38955" anchor="ctr"/>
                </a:tc>
              </a:tr>
              <a:tr h="311638">
                <a:tc>
                  <a:txBody>
                    <a:bodyPr/>
                    <a:lstStyle/>
                    <a:p>
                      <a:pPr algn="l"/>
                      <a:r>
                        <a:rPr lang="en-US" sz="1500"/>
                        <a:t>11M_4</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Omega 6</a:t>
                      </a:r>
                    </a:p>
                  </a:txBody>
                  <a:tcPr marL="77910" marR="77910" marT="38955" marB="38955" anchor="ctr"/>
                </a:tc>
                <a:tc>
                  <a:txBody>
                    <a:bodyPr/>
                    <a:lstStyle/>
                    <a:p>
                      <a:pPr algn="l"/>
                      <a:r>
                        <a:rPr lang="en-US" sz="1500" dirty="0" err="1" smtClean="0"/>
                        <a:t>PolyIC</a:t>
                      </a:r>
                      <a:endParaRPr lang="en-US" sz="1500" dirty="0"/>
                    </a:p>
                  </a:txBody>
                  <a:tcPr marL="77910" marR="77910" marT="38955" marB="38955" anchor="ctr"/>
                </a:tc>
                <a:tc>
                  <a:txBody>
                    <a:bodyPr/>
                    <a:lstStyle/>
                    <a:p>
                      <a:pPr algn="l"/>
                      <a:r>
                        <a:rPr lang="en-US" sz="1500" dirty="0"/>
                        <a:t>E</a:t>
                      </a:r>
                    </a:p>
                  </a:txBody>
                  <a:tcPr marL="77910" marR="77910" marT="38955" marB="38955" anchor="ctr"/>
                </a:tc>
              </a:tr>
              <a:tr h="311638">
                <a:tc>
                  <a:txBody>
                    <a:bodyPr/>
                    <a:lstStyle/>
                    <a:p>
                      <a:pPr algn="l"/>
                      <a:r>
                        <a:rPr lang="en-US" sz="1500"/>
                        <a:t>7M_1</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t>Omega 6</a:t>
                      </a:r>
                    </a:p>
                  </a:txBody>
                  <a:tcPr marL="77910" marR="77910" marT="38955" marB="38955" anchor="ctr"/>
                </a:tc>
                <a:tc>
                  <a:txBody>
                    <a:bodyPr/>
                    <a:lstStyle/>
                    <a:p>
                      <a:pPr algn="l"/>
                      <a:r>
                        <a:rPr lang="en-US" sz="1500" dirty="0" err="1" smtClean="0"/>
                        <a:t>PolyIC</a:t>
                      </a:r>
                      <a:endParaRPr lang="en-US" sz="1500" dirty="0"/>
                    </a:p>
                  </a:txBody>
                  <a:tcPr marL="77910" marR="77910" marT="38955" marB="38955" anchor="ctr"/>
                </a:tc>
                <a:tc>
                  <a:txBody>
                    <a:bodyPr/>
                    <a:lstStyle/>
                    <a:p>
                      <a:pPr algn="l"/>
                      <a:r>
                        <a:rPr lang="en-US" sz="1500" dirty="0"/>
                        <a:t>C</a:t>
                      </a:r>
                    </a:p>
                  </a:txBody>
                  <a:tcPr marL="77910" marR="77910" marT="38955" marB="38955" anchor="ctr"/>
                </a:tc>
              </a:tr>
              <a:tr h="311638">
                <a:tc>
                  <a:txBody>
                    <a:bodyPr/>
                    <a:lstStyle/>
                    <a:p>
                      <a:pPr algn="l"/>
                      <a:r>
                        <a:rPr lang="en-US" sz="1500" dirty="0">
                          <a:solidFill>
                            <a:schemeClr val="accent4">
                              <a:lumMod val="75000"/>
                            </a:schemeClr>
                          </a:solidFill>
                        </a:rPr>
                        <a:t>13M_2</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6</a:t>
                      </a:r>
                    </a:p>
                  </a:txBody>
                  <a:tcPr marL="77910" marR="77910" marT="38955" marB="38955" anchor="ct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tc>
                <a:tc>
                  <a:txBody>
                    <a:bodyPr/>
                    <a:lstStyle/>
                    <a:p>
                      <a:pPr algn="l"/>
                      <a:r>
                        <a:rPr lang="en-US" sz="1500" dirty="0">
                          <a:solidFill>
                            <a:schemeClr val="accent4">
                              <a:lumMod val="75000"/>
                            </a:schemeClr>
                          </a:solidFill>
                        </a:rPr>
                        <a:t>B</a:t>
                      </a:r>
                    </a:p>
                  </a:txBody>
                  <a:tcPr marL="77910" marR="77910" marT="38955" marB="38955" anchor="ctr"/>
                </a:tc>
              </a:tr>
              <a:tr h="311638">
                <a:tc>
                  <a:txBody>
                    <a:bodyPr/>
                    <a:lstStyle/>
                    <a:p>
                      <a:pPr algn="l"/>
                      <a:r>
                        <a:rPr lang="en-US" sz="1500">
                          <a:solidFill>
                            <a:schemeClr val="accent4">
                              <a:lumMod val="75000"/>
                            </a:schemeClr>
                          </a:solidFill>
                        </a:rPr>
                        <a:t>14M_5</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6</a:t>
                      </a:r>
                    </a:p>
                  </a:txBody>
                  <a:tcPr marL="77910" marR="77910" marT="38955" marB="38955" anchor="ct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tc>
                <a:tc>
                  <a:txBody>
                    <a:bodyPr/>
                    <a:lstStyle/>
                    <a:p>
                      <a:pPr algn="l"/>
                      <a:r>
                        <a:rPr lang="en-US" sz="1500" dirty="0">
                          <a:solidFill>
                            <a:schemeClr val="accent4">
                              <a:lumMod val="75000"/>
                            </a:schemeClr>
                          </a:solidFill>
                        </a:rPr>
                        <a:t>E</a:t>
                      </a:r>
                    </a:p>
                  </a:txBody>
                  <a:tcPr marL="77910" marR="77910" marT="38955" marB="38955" anchor="ctr"/>
                </a:tc>
              </a:tr>
              <a:tr h="311638">
                <a:tc>
                  <a:txBody>
                    <a:bodyPr/>
                    <a:lstStyle/>
                    <a:p>
                      <a:pPr algn="l"/>
                      <a:r>
                        <a:rPr lang="en-US" sz="1500">
                          <a:solidFill>
                            <a:schemeClr val="accent4">
                              <a:lumMod val="75000"/>
                            </a:schemeClr>
                          </a:solidFill>
                        </a:rPr>
                        <a:t>1M_3</a:t>
                      </a:r>
                    </a:p>
                  </a:txBody>
                  <a:tcPr marL="77910" marR="77910" marT="38955" marB="38955"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chemeClr val="accent4">
                              <a:lumMod val="75000"/>
                            </a:schemeClr>
                          </a:solidFill>
                        </a:rPr>
                        <a:t>Omega 6</a:t>
                      </a:r>
                    </a:p>
                  </a:txBody>
                  <a:tcPr marL="77910" marR="77910" marT="38955" marB="38955" anchor="ctr"/>
                </a:tc>
                <a:tc>
                  <a:txBody>
                    <a:bodyPr/>
                    <a:lstStyle/>
                    <a:p>
                      <a:pPr algn="l"/>
                      <a:r>
                        <a:rPr lang="en-US" sz="1500" dirty="0" smtClean="0">
                          <a:solidFill>
                            <a:schemeClr val="accent4">
                              <a:lumMod val="75000"/>
                            </a:schemeClr>
                          </a:solidFill>
                        </a:rPr>
                        <a:t>Saline</a:t>
                      </a:r>
                      <a:endParaRPr lang="en-US" sz="1500" dirty="0">
                        <a:solidFill>
                          <a:schemeClr val="accent4">
                            <a:lumMod val="75000"/>
                          </a:schemeClr>
                        </a:solidFill>
                      </a:endParaRPr>
                    </a:p>
                  </a:txBody>
                  <a:tcPr marL="77910" marR="77910" marT="38955" marB="38955" anchor="ctr"/>
                </a:tc>
                <a:tc>
                  <a:txBody>
                    <a:bodyPr/>
                    <a:lstStyle/>
                    <a:p>
                      <a:pPr algn="l"/>
                      <a:r>
                        <a:rPr lang="en-US" sz="1500" dirty="0">
                          <a:solidFill>
                            <a:schemeClr val="accent4">
                              <a:lumMod val="75000"/>
                            </a:schemeClr>
                          </a:solidFill>
                        </a:rPr>
                        <a:t>C</a:t>
                      </a:r>
                    </a:p>
                  </a:txBody>
                  <a:tcPr marL="77910" marR="77910" marT="38955" marB="38955" anchor="ctr"/>
                </a:tc>
              </a:tr>
            </a:tbl>
          </a:graphicData>
        </a:graphic>
      </p:graphicFrame>
    </p:spTree>
    <p:extLst>
      <p:ext uri="{BB962C8B-B14F-4D97-AF65-F5344CB8AC3E}">
        <p14:creationId xmlns:p14="http://schemas.microsoft.com/office/powerpoint/2010/main" val="3672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Results</a:t>
            </a:r>
            <a:endParaRPr lang="en-US" dirty="0"/>
          </a:p>
        </p:txBody>
      </p:sp>
      <p:sp>
        <p:nvSpPr>
          <p:cNvPr id="3" name="Content Placeholder 2"/>
          <p:cNvSpPr>
            <a:spLocks noGrp="1"/>
          </p:cNvSpPr>
          <p:nvPr>
            <p:ph idx="1"/>
          </p:nvPr>
        </p:nvSpPr>
        <p:spPr/>
        <p:txBody>
          <a:bodyPr/>
          <a:lstStyle/>
          <a:p>
            <a:r>
              <a:rPr lang="en-HK" dirty="0"/>
              <a:t>Effect of Omega 3 in </a:t>
            </a:r>
            <a:r>
              <a:rPr lang="en-HK" dirty="0" smtClean="0"/>
              <a:t>Saline injected </a:t>
            </a:r>
            <a:r>
              <a:rPr lang="en-HK" dirty="0"/>
              <a:t>samples </a:t>
            </a:r>
            <a:endParaRPr lang="en-US" dirty="0"/>
          </a:p>
          <a:p>
            <a:endParaRPr lang="en-US" dirty="0"/>
          </a:p>
        </p:txBody>
      </p:sp>
      <p:pic>
        <p:nvPicPr>
          <p:cNvPr id="6" name="Picture 5"/>
          <p:cNvPicPr>
            <a:picLocks noChangeAspect="1"/>
          </p:cNvPicPr>
          <p:nvPr/>
        </p:nvPicPr>
        <p:blipFill>
          <a:blip r:embed="rId2"/>
          <a:stretch>
            <a:fillRect/>
          </a:stretch>
        </p:blipFill>
        <p:spPr>
          <a:xfrm>
            <a:off x="3125000" y="2288400"/>
            <a:ext cx="5544000" cy="3960000"/>
          </a:xfrm>
          <a:prstGeom prst="rect">
            <a:avLst/>
          </a:prstGeom>
        </p:spPr>
      </p:pic>
    </p:spTree>
    <p:extLst>
      <p:ext uri="{BB962C8B-B14F-4D97-AF65-F5344CB8AC3E}">
        <p14:creationId xmlns:p14="http://schemas.microsoft.com/office/powerpoint/2010/main" val="9831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Results</a:t>
            </a:r>
            <a:endParaRPr lang="en-US" dirty="0"/>
          </a:p>
        </p:txBody>
      </p:sp>
      <p:sp>
        <p:nvSpPr>
          <p:cNvPr id="6" name="Content Placeholder 5"/>
          <p:cNvSpPr>
            <a:spLocks noGrp="1"/>
          </p:cNvSpPr>
          <p:nvPr>
            <p:ph idx="1"/>
          </p:nvPr>
        </p:nvSpPr>
        <p:spPr/>
        <p:txBody>
          <a:bodyPr/>
          <a:lstStyle/>
          <a:p>
            <a:r>
              <a:rPr lang="en-HK" dirty="0" smtClean="0"/>
              <a:t>Saline injected vs </a:t>
            </a:r>
            <a:r>
              <a:rPr lang="en-HK" dirty="0" err="1" smtClean="0"/>
              <a:t>PolyIC</a:t>
            </a:r>
            <a:r>
              <a:rPr lang="en-HK" dirty="0" smtClean="0"/>
              <a:t> injected (with control diet e.g. Omega 6)</a:t>
            </a:r>
            <a:endParaRPr lang="en-US" dirty="0"/>
          </a:p>
        </p:txBody>
      </p:sp>
      <p:pic>
        <p:nvPicPr>
          <p:cNvPr id="3" name="Picture 2"/>
          <p:cNvPicPr>
            <a:picLocks noChangeAspect="1"/>
          </p:cNvPicPr>
          <p:nvPr/>
        </p:nvPicPr>
        <p:blipFill>
          <a:blip r:embed="rId2"/>
          <a:stretch>
            <a:fillRect/>
          </a:stretch>
        </p:blipFill>
        <p:spPr>
          <a:xfrm>
            <a:off x="2641600" y="2288400"/>
            <a:ext cx="5544000" cy="3960000"/>
          </a:xfrm>
          <a:prstGeom prst="rect">
            <a:avLst/>
          </a:prstGeom>
        </p:spPr>
      </p:pic>
    </p:spTree>
    <p:extLst>
      <p:ext uri="{BB962C8B-B14F-4D97-AF65-F5344CB8AC3E}">
        <p14:creationId xmlns:p14="http://schemas.microsoft.com/office/powerpoint/2010/main" val="4187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Polygenic Etiology of Schizophrenia</a:t>
            </a:r>
            <a:endParaRPr lang="en-US" dirty="0"/>
          </a:p>
        </p:txBody>
      </p:sp>
      <p:sp>
        <p:nvSpPr>
          <p:cNvPr id="3" name="Content Placeholder 2"/>
          <p:cNvSpPr>
            <a:spLocks noGrp="1"/>
          </p:cNvSpPr>
          <p:nvPr>
            <p:ph idx="1"/>
          </p:nvPr>
        </p:nvSpPr>
        <p:spPr>
          <a:xfrm>
            <a:off x="1295400" y="1828800"/>
            <a:ext cx="4617128" cy="4114800"/>
          </a:xfrm>
        </p:spPr>
        <p:txBody>
          <a:bodyPr/>
          <a:lstStyle/>
          <a:p>
            <a:r>
              <a:rPr lang="en-HK" dirty="0" smtClean="0"/>
              <a:t>Psychiatric Genomics Consortium</a:t>
            </a:r>
          </a:p>
          <a:p>
            <a:pPr lvl="1"/>
            <a:r>
              <a:rPr lang="en-HK" dirty="0"/>
              <a:t>Contain 36,989 cases and </a:t>
            </a:r>
            <a:r>
              <a:rPr lang="en-HK" dirty="0" smtClean="0"/>
              <a:t>113,075 controls</a:t>
            </a:r>
          </a:p>
          <a:p>
            <a:pPr lvl="1"/>
            <a:r>
              <a:rPr lang="en-HK" dirty="0" smtClean="0"/>
              <a:t>Genome Wide Meta Analysis</a:t>
            </a:r>
          </a:p>
          <a:p>
            <a:pPr lvl="1"/>
            <a:r>
              <a:rPr lang="en-HK" dirty="0" smtClean="0"/>
              <a:t>Identified 108 associated genetic loci</a:t>
            </a:r>
          </a:p>
          <a:p>
            <a:r>
              <a:rPr lang="en-HK" dirty="0" smtClean="0"/>
              <a:t>Amount of Heritability explained by common variants?</a:t>
            </a:r>
            <a:endParaRPr lang="en-US" dirty="0"/>
          </a:p>
        </p:txBody>
      </p:sp>
      <p:pic>
        <p:nvPicPr>
          <p:cNvPr id="1026" name="Picture 2" descr="Manhattan plot showing schizophrenia associ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483" y="1955492"/>
            <a:ext cx="6174451" cy="3681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97043" y="5879068"/>
            <a:ext cx="2738891" cy="369332"/>
          </a:xfrm>
          <a:prstGeom prst="rect">
            <a:avLst/>
          </a:prstGeom>
          <a:noFill/>
        </p:spPr>
        <p:txBody>
          <a:bodyPr wrap="none" rtlCol="0">
            <a:spAutoFit/>
          </a:bodyPr>
          <a:lstStyle/>
          <a:p>
            <a:r>
              <a:rPr lang="en-HK" dirty="0" err="1" smtClean="0"/>
              <a:t>Ripke</a:t>
            </a:r>
            <a:r>
              <a:rPr lang="en-HK" dirty="0" smtClean="0"/>
              <a:t> et al (2014), Nature</a:t>
            </a:r>
            <a:endParaRPr lang="en-US" dirty="0"/>
          </a:p>
        </p:txBody>
      </p:sp>
    </p:spTree>
    <p:extLst>
      <p:ext uri="{BB962C8B-B14F-4D97-AF65-F5344CB8AC3E}">
        <p14:creationId xmlns:p14="http://schemas.microsoft.com/office/powerpoint/2010/main" val="88013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48861" y="2263000"/>
            <a:ext cx="5544000" cy="3960000"/>
          </a:xfrm>
          <a:prstGeom prst="rect">
            <a:avLst/>
          </a:prstGeom>
        </p:spPr>
      </p:pic>
      <p:sp>
        <p:nvSpPr>
          <p:cNvPr id="2" name="Title 1"/>
          <p:cNvSpPr>
            <a:spLocks noGrp="1"/>
          </p:cNvSpPr>
          <p:nvPr>
            <p:ph type="title"/>
          </p:nvPr>
        </p:nvSpPr>
        <p:spPr/>
        <p:txBody>
          <a:bodyPr/>
          <a:lstStyle/>
          <a:p>
            <a:r>
              <a:rPr lang="en-HK" dirty="0" smtClean="0"/>
              <a:t>Results</a:t>
            </a:r>
            <a:endParaRPr lang="en-US" dirty="0"/>
          </a:p>
        </p:txBody>
      </p:sp>
      <p:sp>
        <p:nvSpPr>
          <p:cNvPr id="6" name="Content Placeholder 5"/>
          <p:cNvSpPr>
            <a:spLocks noGrp="1"/>
          </p:cNvSpPr>
          <p:nvPr>
            <p:ph idx="1"/>
          </p:nvPr>
        </p:nvSpPr>
        <p:spPr/>
        <p:txBody>
          <a:bodyPr/>
          <a:lstStyle/>
          <a:p>
            <a:r>
              <a:rPr lang="en-HK" dirty="0" smtClean="0"/>
              <a:t>Effect of Omega 3 in </a:t>
            </a:r>
            <a:r>
              <a:rPr lang="en-HK" dirty="0" err="1" smtClean="0"/>
              <a:t>PolyIC</a:t>
            </a:r>
            <a:r>
              <a:rPr lang="en-HK" dirty="0" smtClean="0"/>
              <a:t> injected samples </a:t>
            </a:r>
            <a:endParaRPr lang="en-US" dirty="0"/>
          </a:p>
        </p:txBody>
      </p:sp>
      <p:grpSp>
        <p:nvGrpSpPr>
          <p:cNvPr id="12" name="Group 11"/>
          <p:cNvGrpSpPr/>
          <p:nvPr/>
        </p:nvGrpSpPr>
        <p:grpSpPr>
          <a:xfrm>
            <a:off x="5866248" y="3342975"/>
            <a:ext cx="1545652" cy="637427"/>
            <a:chOff x="8380520" y="2860375"/>
            <a:chExt cx="1545652" cy="637427"/>
          </a:xfrm>
        </p:grpSpPr>
        <p:sp>
          <p:nvSpPr>
            <p:cNvPr id="8" name="Oval 7"/>
            <p:cNvSpPr/>
            <p:nvPr/>
          </p:nvSpPr>
          <p:spPr>
            <a:xfrm>
              <a:off x="8380520" y="3293615"/>
              <a:ext cx="204187" cy="2041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8584707" y="3045041"/>
              <a:ext cx="559293" cy="24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217324" y="2860375"/>
              <a:ext cx="708848" cy="369332"/>
            </a:xfrm>
            <a:prstGeom prst="rect">
              <a:avLst/>
            </a:prstGeom>
            <a:noFill/>
          </p:spPr>
          <p:txBody>
            <a:bodyPr wrap="none" rtlCol="0">
              <a:spAutoFit/>
            </a:bodyPr>
            <a:lstStyle/>
            <a:p>
              <a:r>
                <a:rPr lang="en-HK" dirty="0" smtClean="0"/>
                <a:t>Sgk1</a:t>
              </a:r>
              <a:endParaRPr lang="en-US" dirty="0"/>
            </a:p>
          </p:txBody>
        </p:sp>
      </p:grpSp>
    </p:spTree>
    <p:extLst>
      <p:ext uri="{BB962C8B-B14F-4D97-AF65-F5344CB8AC3E}">
        <p14:creationId xmlns:p14="http://schemas.microsoft.com/office/powerpoint/2010/main" val="73195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Expression of sgk1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38600" y="1828800"/>
            <a:ext cx="4114800" cy="4114800"/>
          </a:xfrm>
        </p:spPr>
      </p:pic>
    </p:spTree>
    <p:extLst>
      <p:ext uri="{BB962C8B-B14F-4D97-AF65-F5344CB8AC3E}">
        <p14:creationId xmlns:p14="http://schemas.microsoft.com/office/powerpoint/2010/main" val="92034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Function of Sgk1</a:t>
            </a:r>
            <a:endParaRPr lang="en-US" dirty="0"/>
          </a:p>
        </p:txBody>
      </p:sp>
      <p:sp>
        <p:nvSpPr>
          <p:cNvPr id="3" name="Content Placeholder 2"/>
          <p:cNvSpPr>
            <a:spLocks noGrp="1"/>
          </p:cNvSpPr>
          <p:nvPr>
            <p:ph idx="1"/>
          </p:nvPr>
        </p:nvSpPr>
        <p:spPr/>
        <p:txBody>
          <a:bodyPr/>
          <a:lstStyle/>
          <a:p>
            <a:r>
              <a:rPr lang="en-US" dirty="0" smtClean="0"/>
              <a:t>Associated </a:t>
            </a:r>
            <a:r>
              <a:rPr lang="en-US" dirty="0"/>
              <a:t>with </a:t>
            </a:r>
            <a:r>
              <a:rPr lang="en-US" dirty="0" smtClean="0"/>
              <a:t>(in rat)</a:t>
            </a:r>
          </a:p>
          <a:p>
            <a:pPr lvl="1"/>
            <a:r>
              <a:rPr lang="en-US" dirty="0" smtClean="0"/>
              <a:t>spatial learning</a:t>
            </a:r>
          </a:p>
          <a:p>
            <a:pPr lvl="1"/>
            <a:r>
              <a:rPr lang="en-US" dirty="0"/>
              <a:t>f</a:t>
            </a:r>
            <a:r>
              <a:rPr lang="en-US" dirty="0" smtClean="0"/>
              <a:t>ear-conditioning learning</a:t>
            </a:r>
          </a:p>
          <a:p>
            <a:pPr lvl="1"/>
            <a:r>
              <a:rPr lang="en-US" dirty="0" smtClean="0"/>
              <a:t>recognition learning</a:t>
            </a:r>
          </a:p>
          <a:p>
            <a:r>
              <a:rPr lang="en-US" dirty="0" smtClean="0"/>
              <a:t>4 </a:t>
            </a:r>
            <a:r>
              <a:rPr lang="en-US" dirty="0"/>
              <a:t>fold </a:t>
            </a:r>
            <a:r>
              <a:rPr lang="en-US" dirty="0" smtClean="0"/>
              <a:t>increase in hippocampus </a:t>
            </a:r>
            <a:r>
              <a:rPr lang="en-US" dirty="0"/>
              <a:t>of fast learners when compared to slow </a:t>
            </a:r>
            <a:r>
              <a:rPr lang="en-US" dirty="0" smtClean="0"/>
              <a:t>learners</a:t>
            </a:r>
          </a:p>
          <a:p>
            <a:r>
              <a:rPr lang="en-US" dirty="0" smtClean="0"/>
              <a:t>Regulates </a:t>
            </a:r>
            <a:r>
              <a:rPr lang="en-US" dirty="0"/>
              <a:t>the AMPA and </a:t>
            </a:r>
            <a:r>
              <a:rPr lang="en-US" dirty="0" err="1"/>
              <a:t>kainate</a:t>
            </a:r>
            <a:r>
              <a:rPr lang="en-US" dirty="0"/>
              <a:t> glutamate receptors, especially </a:t>
            </a:r>
            <a:r>
              <a:rPr lang="en-US" dirty="0" smtClean="0"/>
              <a:t>GluR6</a:t>
            </a:r>
          </a:p>
          <a:p>
            <a:r>
              <a:rPr lang="en-US" dirty="0" smtClean="0"/>
              <a:t>Up-regulates </a:t>
            </a:r>
            <a:r>
              <a:rPr lang="en-US" dirty="0"/>
              <a:t>the glutamate transporters </a:t>
            </a:r>
            <a:endParaRPr lang="en-US" dirty="0" smtClean="0"/>
          </a:p>
          <a:p>
            <a:pPr lvl="1"/>
            <a:r>
              <a:rPr lang="en-US" dirty="0" smtClean="0"/>
              <a:t>Potentially prevents </a:t>
            </a:r>
            <a:r>
              <a:rPr lang="en-US" dirty="0"/>
              <a:t>the neurotoxic effects of glutamate </a:t>
            </a:r>
          </a:p>
        </p:txBody>
      </p:sp>
    </p:spTree>
    <p:extLst>
      <p:ext uri="{BB962C8B-B14F-4D97-AF65-F5344CB8AC3E}">
        <p14:creationId xmlns:p14="http://schemas.microsoft.com/office/powerpoint/2010/main" val="37480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Gene Set analysis</a:t>
            </a:r>
            <a:endParaRPr lang="en-US" dirty="0"/>
          </a:p>
        </p:txBody>
      </p:sp>
      <p:sp>
        <p:nvSpPr>
          <p:cNvPr id="3" name="Content Placeholder 2"/>
          <p:cNvSpPr>
            <a:spLocks noGrp="1"/>
          </p:cNvSpPr>
          <p:nvPr>
            <p:ph idx="1"/>
          </p:nvPr>
        </p:nvSpPr>
        <p:spPr/>
        <p:txBody>
          <a:bodyPr/>
          <a:lstStyle/>
          <a:p>
            <a:r>
              <a:rPr lang="en-HK" dirty="0" smtClean="0"/>
              <a:t>Candidate Gene sets from</a:t>
            </a:r>
          </a:p>
          <a:p>
            <a:pPr lvl="1"/>
            <a:r>
              <a:rPr lang="en-US" dirty="0" smtClean="0"/>
              <a:t>The Network and Pathway Analysis Subgroup of the Psychiatric Genomics (2015). Nat </a:t>
            </a:r>
            <a:r>
              <a:rPr lang="en-US" dirty="0" err="1" smtClean="0"/>
              <a:t>Neurosci</a:t>
            </a:r>
            <a:endParaRPr lang="en-US" dirty="0" smtClean="0"/>
          </a:p>
          <a:p>
            <a:pPr lvl="1"/>
            <a:r>
              <a:rPr lang="en-US" dirty="0" smtClean="0"/>
              <a:t>Purcell</a:t>
            </a:r>
            <a:r>
              <a:rPr lang="en-US" dirty="0"/>
              <a:t>, S M et al. (2014</a:t>
            </a:r>
            <a:r>
              <a:rPr lang="en-US" dirty="0" smtClean="0"/>
              <a:t>).</a:t>
            </a:r>
            <a:r>
              <a:rPr lang="en-HK" dirty="0" smtClean="0"/>
              <a:t> </a:t>
            </a:r>
            <a:r>
              <a:rPr lang="de-DE" dirty="0" smtClean="0"/>
              <a:t> Nature</a:t>
            </a:r>
          </a:p>
          <a:p>
            <a:r>
              <a:rPr lang="de-DE" dirty="0" smtClean="0"/>
              <a:t>Wilcoxon Rank Sum Test</a:t>
            </a:r>
          </a:p>
          <a:p>
            <a:pPr lvl="1"/>
            <a:r>
              <a:rPr lang="de-DE" dirty="0" smtClean="0"/>
              <a:t>Non-parametric </a:t>
            </a:r>
          </a:p>
          <a:p>
            <a:pPr lvl="1"/>
            <a:r>
              <a:rPr lang="de-DE" dirty="0" smtClean="0"/>
              <a:t>Competitive </a:t>
            </a:r>
          </a:p>
        </p:txBody>
      </p:sp>
    </p:spTree>
    <p:extLst>
      <p:ext uri="{BB962C8B-B14F-4D97-AF65-F5344CB8AC3E}">
        <p14:creationId xmlns:p14="http://schemas.microsoft.com/office/powerpoint/2010/main" val="253740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Gene set</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291178369"/>
              </p:ext>
            </p:extLst>
          </p:nvPr>
        </p:nvGraphicFramePr>
        <p:xfrm>
          <a:off x="-26799" y="2029460"/>
          <a:ext cx="12218799" cy="3510280"/>
        </p:xfrm>
        <a:graphic>
          <a:graphicData uri="http://schemas.openxmlformats.org/drawingml/2006/table">
            <a:tbl>
              <a:tblPr firstRow="1" bandRow="1">
                <a:tableStyleId>{5C22544A-7EE6-4342-B048-85BDC9FD1C3A}</a:tableStyleId>
              </a:tblPr>
              <a:tblGrid>
                <a:gridCol w="4070477"/>
                <a:gridCol w="1381252"/>
                <a:gridCol w="689483"/>
                <a:gridCol w="1505268"/>
                <a:gridCol w="1641158"/>
                <a:gridCol w="1743393"/>
                <a:gridCol w="1187768"/>
              </a:tblGrid>
              <a:tr h="370840">
                <a:tc>
                  <a:txBody>
                    <a:bodyPr/>
                    <a:lstStyle/>
                    <a:p>
                      <a:r>
                        <a:rPr lang="en-HK" dirty="0" smtClean="0"/>
                        <a:t>Gene Set</a:t>
                      </a:r>
                      <a:endParaRPr lang="en-US" dirty="0"/>
                    </a:p>
                  </a:txBody>
                  <a:tcPr/>
                </a:tc>
                <a:tc>
                  <a:txBody>
                    <a:bodyPr/>
                    <a:lstStyle/>
                    <a:p>
                      <a:r>
                        <a:rPr lang="en-HK" dirty="0" smtClean="0"/>
                        <a:t>Source</a:t>
                      </a:r>
                      <a:endParaRPr lang="en-US" dirty="0"/>
                    </a:p>
                  </a:txBody>
                  <a:tcPr/>
                </a:tc>
                <a:tc>
                  <a:txBody>
                    <a:bodyPr/>
                    <a:lstStyle/>
                    <a:p>
                      <a:r>
                        <a:rPr lang="en-HK" dirty="0" smtClean="0"/>
                        <a:t>Size</a:t>
                      </a:r>
                      <a:endParaRPr lang="en-US" dirty="0"/>
                    </a:p>
                  </a:txBody>
                  <a:tcPr/>
                </a:tc>
                <a:tc>
                  <a:txBody>
                    <a:bodyPr/>
                    <a:lstStyle/>
                    <a:p>
                      <a:r>
                        <a:rPr lang="en-HK" dirty="0" smtClean="0"/>
                        <a:t>Category</a:t>
                      </a:r>
                      <a:endParaRPr lang="en-US" dirty="0"/>
                    </a:p>
                  </a:txBody>
                  <a:tcPr/>
                </a:tc>
                <a:tc>
                  <a:txBody>
                    <a:bodyPr/>
                    <a:lstStyle/>
                    <a:p>
                      <a:r>
                        <a:rPr lang="en-HK" dirty="0" smtClean="0"/>
                        <a:t>Diet</a:t>
                      </a:r>
                      <a:r>
                        <a:rPr lang="en-HK" baseline="0" dirty="0" smtClean="0"/>
                        <a:t> in </a:t>
                      </a:r>
                      <a:r>
                        <a:rPr lang="en-HK" baseline="0" dirty="0" err="1" smtClean="0"/>
                        <a:t>PolyIC</a:t>
                      </a:r>
                      <a:endParaRPr lang="en-HK" baseline="0" dirty="0" smtClean="0"/>
                    </a:p>
                    <a:p>
                      <a:r>
                        <a:rPr lang="en-HK" baseline="0" dirty="0" smtClean="0"/>
                        <a:t>(p-value)</a:t>
                      </a:r>
                      <a:endParaRPr lang="en-US" dirty="0"/>
                    </a:p>
                  </a:txBody>
                  <a:tcPr/>
                </a:tc>
                <a:tc>
                  <a:txBody>
                    <a:bodyPr/>
                    <a:lstStyle/>
                    <a:p>
                      <a:r>
                        <a:rPr lang="en-HK" dirty="0" smtClean="0"/>
                        <a:t>Diet</a:t>
                      </a:r>
                      <a:r>
                        <a:rPr lang="en-HK" baseline="0" dirty="0" smtClean="0"/>
                        <a:t> in Saline</a:t>
                      </a:r>
                    </a:p>
                    <a:p>
                      <a:pPr marL="0" marR="0" indent="0" algn="l" defTabSz="914400" rtl="0" eaLnBrk="1" fontAlgn="auto" latinLnBrk="0" hangingPunct="1">
                        <a:lnSpc>
                          <a:spcPct val="100000"/>
                        </a:lnSpc>
                        <a:spcBef>
                          <a:spcPts val="0"/>
                        </a:spcBef>
                        <a:spcAft>
                          <a:spcPts val="0"/>
                        </a:spcAft>
                        <a:buClrTx/>
                        <a:buSzTx/>
                        <a:buFontTx/>
                        <a:buNone/>
                        <a:tabLst/>
                        <a:defRPr/>
                      </a:pPr>
                      <a:r>
                        <a:rPr lang="en-HK" baseline="0" dirty="0" smtClean="0"/>
                        <a:t>(p-value)</a:t>
                      </a:r>
                      <a:endParaRPr lang="en-US" dirty="0" smtClean="0"/>
                    </a:p>
                    <a:p>
                      <a:endParaRPr lang="en-US" dirty="0"/>
                    </a:p>
                  </a:txBody>
                  <a:tcPr/>
                </a:tc>
                <a:tc>
                  <a:txBody>
                    <a:bodyPr/>
                    <a:lstStyle/>
                    <a:p>
                      <a:r>
                        <a:rPr lang="en-HK" dirty="0" smtClean="0"/>
                        <a:t>MIA</a:t>
                      </a:r>
                    </a:p>
                    <a:p>
                      <a:r>
                        <a:rPr lang="en-HK" dirty="0" smtClean="0"/>
                        <a:t>(p-value)</a:t>
                      </a:r>
                      <a:endParaRPr lang="en-US" dirty="0"/>
                    </a:p>
                  </a:txBody>
                  <a:tcPr/>
                </a:tc>
              </a:tr>
              <a:tr h="370840">
                <a:tc>
                  <a:txBody>
                    <a:bodyPr/>
                    <a:lstStyle/>
                    <a:p>
                      <a:r>
                        <a:rPr lang="en-HK" dirty="0" smtClean="0"/>
                        <a:t>Calcium</a:t>
                      </a:r>
                      <a:r>
                        <a:rPr lang="en-HK" baseline="0" dirty="0" smtClean="0"/>
                        <a:t> Ion </a:t>
                      </a:r>
                      <a:r>
                        <a:rPr lang="en-HK" baseline="0" dirty="0" err="1" smtClean="0"/>
                        <a:t>Signaling</a:t>
                      </a:r>
                      <a:r>
                        <a:rPr lang="en-HK" baseline="0" dirty="0" smtClean="0"/>
                        <a:t> Pathway</a:t>
                      </a:r>
                      <a:endParaRPr lang="en-US" dirty="0"/>
                    </a:p>
                  </a:txBody>
                  <a:tcPr/>
                </a:tc>
                <a:tc>
                  <a:txBody>
                    <a:bodyPr/>
                    <a:lstStyle/>
                    <a:p>
                      <a:r>
                        <a:rPr lang="en-HK" dirty="0" smtClean="0"/>
                        <a:t>KEGG</a:t>
                      </a:r>
                      <a:endParaRPr lang="en-US" dirty="0"/>
                    </a:p>
                  </a:txBody>
                  <a:tcPr/>
                </a:tc>
                <a:tc>
                  <a:txBody>
                    <a:bodyPr/>
                    <a:lstStyle/>
                    <a:p>
                      <a:r>
                        <a:rPr lang="en-HK" dirty="0" smtClean="0"/>
                        <a:t>180</a:t>
                      </a:r>
                      <a:endParaRPr lang="en-US" dirty="0"/>
                    </a:p>
                  </a:txBody>
                  <a:tcPr/>
                </a:tc>
                <a:tc>
                  <a:txBody>
                    <a:bodyPr/>
                    <a:lstStyle/>
                    <a:p>
                      <a:r>
                        <a:rPr lang="en-HK" dirty="0" smtClean="0"/>
                        <a:t>Calcium Ion</a:t>
                      </a:r>
                      <a:endParaRPr lang="en-US" dirty="0"/>
                    </a:p>
                  </a:txBody>
                  <a:tcPr/>
                </a:tc>
                <a:tc>
                  <a:txBody>
                    <a:bodyPr/>
                    <a:lstStyle/>
                    <a:p>
                      <a:r>
                        <a:rPr lang="en-HK" dirty="0" smtClean="0"/>
                        <a:t>0.0402</a:t>
                      </a:r>
                      <a:endParaRPr lang="en-US" dirty="0"/>
                    </a:p>
                  </a:txBody>
                  <a:tcPr/>
                </a:tc>
                <a:tc>
                  <a:txBody>
                    <a:bodyPr/>
                    <a:lstStyle/>
                    <a:p>
                      <a:r>
                        <a:rPr lang="en-HK" dirty="0" smtClean="0"/>
                        <a:t>0.231</a:t>
                      </a:r>
                      <a:endParaRPr lang="en-US" dirty="0"/>
                    </a:p>
                  </a:txBody>
                  <a:tcPr/>
                </a:tc>
                <a:tc>
                  <a:txBody>
                    <a:bodyPr/>
                    <a:lstStyle/>
                    <a:p>
                      <a:r>
                        <a:rPr lang="en-HK" dirty="0" smtClean="0"/>
                        <a:t>4.40x10</a:t>
                      </a:r>
                      <a:r>
                        <a:rPr lang="en-HK" baseline="30000" dirty="0" smtClean="0"/>
                        <a:t>-7</a:t>
                      </a:r>
                      <a:endParaRPr lang="en-US" dirty="0"/>
                    </a:p>
                  </a:txBody>
                  <a:tcPr/>
                </a:tc>
              </a:tr>
              <a:tr h="370840">
                <a:tc>
                  <a:txBody>
                    <a:bodyPr/>
                    <a:lstStyle/>
                    <a:p>
                      <a:r>
                        <a:rPr lang="en-HK" dirty="0" smtClean="0"/>
                        <a:t>Glutamatergic Synapse</a:t>
                      </a:r>
                      <a:endParaRPr lang="en-US" dirty="0"/>
                    </a:p>
                  </a:txBody>
                  <a:tcPr/>
                </a:tc>
                <a:tc>
                  <a:txBody>
                    <a:bodyPr/>
                    <a:lstStyle/>
                    <a:p>
                      <a:r>
                        <a:rPr lang="en-HK" dirty="0" smtClean="0"/>
                        <a:t>KEGG</a:t>
                      </a:r>
                      <a:endParaRPr lang="en-US" dirty="0"/>
                    </a:p>
                  </a:txBody>
                  <a:tcPr/>
                </a:tc>
                <a:tc>
                  <a:txBody>
                    <a:bodyPr/>
                    <a:lstStyle/>
                    <a:p>
                      <a:r>
                        <a:rPr lang="en-HK" dirty="0" smtClean="0"/>
                        <a:t>114</a:t>
                      </a:r>
                      <a:endParaRPr lang="en-US" dirty="0"/>
                    </a:p>
                  </a:txBody>
                  <a:tcPr/>
                </a:tc>
                <a:tc>
                  <a:txBody>
                    <a:bodyPr/>
                    <a:lstStyle/>
                    <a:p>
                      <a:r>
                        <a:rPr lang="en-HK" dirty="0" smtClean="0"/>
                        <a:t>PSD</a:t>
                      </a:r>
                      <a:endParaRPr lang="en-US" dirty="0"/>
                    </a:p>
                  </a:txBody>
                  <a:tcPr/>
                </a:tc>
                <a:tc>
                  <a:txBody>
                    <a:bodyPr/>
                    <a:lstStyle/>
                    <a:p>
                      <a:r>
                        <a:rPr lang="en-HK" dirty="0" smtClean="0"/>
                        <a:t>0.118</a:t>
                      </a:r>
                      <a:endParaRPr lang="en-US" dirty="0"/>
                    </a:p>
                  </a:txBody>
                  <a:tcPr/>
                </a:tc>
                <a:tc>
                  <a:txBody>
                    <a:bodyPr/>
                    <a:lstStyle/>
                    <a:p>
                      <a:r>
                        <a:rPr lang="en-HK" dirty="0" smtClean="0"/>
                        <a:t>0.123</a:t>
                      </a:r>
                      <a:endParaRPr lang="en-US" dirty="0"/>
                    </a:p>
                  </a:txBody>
                  <a:tcPr/>
                </a:tc>
                <a:tc>
                  <a:txBody>
                    <a:bodyPr/>
                    <a:lstStyle/>
                    <a:p>
                      <a:r>
                        <a:rPr lang="en-HK" dirty="0" smtClean="0"/>
                        <a:t>0.00490</a:t>
                      </a:r>
                      <a:endParaRPr lang="en-US" dirty="0"/>
                    </a:p>
                  </a:txBody>
                  <a:tcPr/>
                </a:tc>
              </a:tr>
              <a:tr h="370840">
                <a:tc>
                  <a:txBody>
                    <a:bodyPr/>
                    <a:lstStyle/>
                    <a:p>
                      <a:r>
                        <a:rPr lang="en-HK" dirty="0" smtClean="0"/>
                        <a:t>Voltage-Gated Calcium</a:t>
                      </a:r>
                      <a:r>
                        <a:rPr lang="en-HK" baseline="0" dirty="0" smtClean="0"/>
                        <a:t> Channel Activity</a:t>
                      </a:r>
                      <a:endParaRPr lang="en-US" dirty="0"/>
                    </a:p>
                  </a:txBody>
                  <a:tcPr/>
                </a:tc>
                <a:tc>
                  <a:txBody>
                    <a:bodyPr/>
                    <a:lstStyle/>
                    <a:p>
                      <a:r>
                        <a:rPr lang="en-HK" dirty="0" smtClean="0"/>
                        <a:t>GO</a:t>
                      </a:r>
                      <a:endParaRPr lang="en-US" dirty="0"/>
                    </a:p>
                  </a:txBody>
                  <a:tcPr/>
                </a:tc>
                <a:tc>
                  <a:txBody>
                    <a:bodyPr/>
                    <a:lstStyle/>
                    <a:p>
                      <a:r>
                        <a:rPr lang="en-HK" dirty="0" smtClean="0"/>
                        <a:t>44</a:t>
                      </a:r>
                      <a:endParaRPr lang="en-US" dirty="0"/>
                    </a:p>
                  </a:txBody>
                  <a:tcPr/>
                </a:tc>
                <a:tc>
                  <a:txBody>
                    <a:bodyPr/>
                    <a:lstStyle/>
                    <a:p>
                      <a:r>
                        <a:rPr lang="en-HK" dirty="0" smtClean="0"/>
                        <a:t>Calcium Ion</a:t>
                      </a:r>
                      <a:endParaRPr lang="en-US" dirty="0"/>
                    </a:p>
                  </a:txBody>
                  <a:tcPr/>
                </a:tc>
                <a:tc>
                  <a:txBody>
                    <a:bodyPr/>
                    <a:lstStyle/>
                    <a:p>
                      <a:r>
                        <a:rPr lang="en-HK" dirty="0" smtClean="0"/>
                        <a:t>0.0262</a:t>
                      </a:r>
                      <a:endParaRPr lang="en-US" dirty="0"/>
                    </a:p>
                  </a:txBody>
                  <a:tcPr/>
                </a:tc>
                <a:tc>
                  <a:txBody>
                    <a:bodyPr/>
                    <a:lstStyle/>
                    <a:p>
                      <a:r>
                        <a:rPr lang="en-HK" dirty="0" smtClean="0"/>
                        <a:t>0.137</a:t>
                      </a:r>
                      <a:endParaRPr lang="en-US" dirty="0"/>
                    </a:p>
                  </a:txBody>
                  <a:tcPr/>
                </a:tc>
                <a:tc>
                  <a:txBody>
                    <a:bodyPr/>
                    <a:lstStyle/>
                    <a:p>
                      <a:r>
                        <a:rPr lang="en-HK" dirty="0" smtClean="0"/>
                        <a:t>3.45x10</a:t>
                      </a:r>
                      <a:r>
                        <a:rPr lang="en-HK" baseline="30000" dirty="0" smtClean="0"/>
                        <a:t>-6</a:t>
                      </a:r>
                      <a:endParaRPr lang="en-US" dirty="0"/>
                    </a:p>
                  </a:txBody>
                  <a:tcPr/>
                </a:tc>
              </a:tr>
              <a:tr h="370840">
                <a:tc>
                  <a:txBody>
                    <a:bodyPr/>
                    <a:lstStyle/>
                    <a:p>
                      <a:r>
                        <a:rPr lang="en-HK" dirty="0" smtClean="0"/>
                        <a:t>Calcium Channel Activity</a:t>
                      </a:r>
                      <a:endParaRPr lang="en-US" dirty="0"/>
                    </a:p>
                  </a:txBody>
                  <a:tcPr/>
                </a:tc>
                <a:tc>
                  <a:txBody>
                    <a:bodyPr/>
                    <a:lstStyle/>
                    <a:p>
                      <a:r>
                        <a:rPr lang="en-HK" dirty="0" smtClean="0"/>
                        <a:t>GO</a:t>
                      </a:r>
                      <a:endParaRPr lang="en-US" dirty="0"/>
                    </a:p>
                  </a:txBody>
                  <a:tcPr/>
                </a:tc>
                <a:tc>
                  <a:txBody>
                    <a:bodyPr/>
                    <a:lstStyle/>
                    <a:p>
                      <a:r>
                        <a:rPr lang="en-HK" dirty="0" smtClean="0"/>
                        <a:t>111</a:t>
                      </a:r>
                      <a:endParaRPr lang="en-US" dirty="0"/>
                    </a:p>
                  </a:txBody>
                  <a:tcPr/>
                </a:tc>
                <a:tc>
                  <a:txBody>
                    <a:bodyPr/>
                    <a:lstStyle/>
                    <a:p>
                      <a:r>
                        <a:rPr lang="en-HK" dirty="0" smtClean="0"/>
                        <a:t>Calcium</a:t>
                      </a:r>
                      <a:r>
                        <a:rPr lang="en-HK" baseline="0" dirty="0" smtClean="0"/>
                        <a:t> Ion</a:t>
                      </a:r>
                      <a:endParaRPr lang="en-US" dirty="0"/>
                    </a:p>
                  </a:txBody>
                  <a:tcPr/>
                </a:tc>
                <a:tc>
                  <a:txBody>
                    <a:bodyPr/>
                    <a:lstStyle/>
                    <a:p>
                      <a:r>
                        <a:rPr lang="en-HK" dirty="0" smtClean="0"/>
                        <a:t>0.0942</a:t>
                      </a:r>
                      <a:endParaRPr lang="en-US" dirty="0"/>
                    </a:p>
                  </a:txBody>
                  <a:tcPr/>
                </a:tc>
                <a:tc>
                  <a:txBody>
                    <a:bodyPr/>
                    <a:lstStyle/>
                    <a:p>
                      <a:r>
                        <a:rPr lang="en-HK" dirty="0" smtClean="0"/>
                        <a:t>0.0880</a:t>
                      </a:r>
                      <a:endParaRPr lang="en-US" dirty="0"/>
                    </a:p>
                  </a:txBody>
                  <a:tcPr/>
                </a:tc>
                <a:tc>
                  <a:txBody>
                    <a:bodyPr/>
                    <a:lstStyle/>
                    <a:p>
                      <a:r>
                        <a:rPr lang="en-HK" dirty="0" smtClean="0"/>
                        <a:t>0.00209</a:t>
                      </a:r>
                      <a:endParaRPr lang="en-US" dirty="0"/>
                    </a:p>
                  </a:txBody>
                  <a:tcPr/>
                </a:tc>
              </a:tr>
              <a:tr h="370840">
                <a:tc>
                  <a:txBody>
                    <a:bodyPr/>
                    <a:lstStyle/>
                    <a:p>
                      <a:r>
                        <a:rPr lang="en-HK" dirty="0" smtClean="0"/>
                        <a:t>Post Synaptic Density</a:t>
                      </a:r>
                      <a:endParaRPr lang="en-US" dirty="0"/>
                    </a:p>
                  </a:txBody>
                  <a:tcPr/>
                </a:tc>
                <a:tc>
                  <a:txBody>
                    <a:bodyPr/>
                    <a:lstStyle/>
                    <a:p>
                      <a:r>
                        <a:rPr lang="en-HK" dirty="0" smtClean="0"/>
                        <a:t>GO</a:t>
                      </a:r>
                      <a:endParaRPr lang="en-US" dirty="0"/>
                    </a:p>
                  </a:txBody>
                  <a:tcPr/>
                </a:tc>
                <a:tc>
                  <a:txBody>
                    <a:bodyPr/>
                    <a:lstStyle/>
                    <a:p>
                      <a:r>
                        <a:rPr lang="en-HK" dirty="0" smtClean="0"/>
                        <a:t>194</a:t>
                      </a:r>
                      <a:endParaRPr lang="en-US" dirty="0"/>
                    </a:p>
                  </a:txBody>
                  <a:tcPr/>
                </a:tc>
                <a:tc>
                  <a:txBody>
                    <a:bodyPr/>
                    <a:lstStyle/>
                    <a:p>
                      <a:r>
                        <a:rPr lang="en-HK" dirty="0" smtClean="0"/>
                        <a:t>PSD</a:t>
                      </a:r>
                      <a:endParaRPr lang="en-US" dirty="0"/>
                    </a:p>
                  </a:txBody>
                  <a:tcPr/>
                </a:tc>
                <a:tc>
                  <a:txBody>
                    <a:bodyPr/>
                    <a:lstStyle/>
                    <a:p>
                      <a:r>
                        <a:rPr lang="en-HK" dirty="0" smtClean="0"/>
                        <a:t>4.86x10</a:t>
                      </a:r>
                      <a:r>
                        <a:rPr lang="en-HK" baseline="30000" dirty="0" smtClean="0"/>
                        <a:t>-3</a:t>
                      </a:r>
                      <a:endParaRPr lang="en-US" dirty="0"/>
                    </a:p>
                  </a:txBody>
                  <a:tcPr/>
                </a:tc>
                <a:tc>
                  <a:txBody>
                    <a:bodyPr/>
                    <a:lstStyle/>
                    <a:p>
                      <a:r>
                        <a:rPr lang="en-HK" dirty="0" smtClean="0"/>
                        <a:t>0.0383</a:t>
                      </a:r>
                      <a:endParaRPr lang="en-US" dirty="0"/>
                    </a:p>
                  </a:txBody>
                  <a:tcPr/>
                </a:tc>
                <a:tc>
                  <a:txBody>
                    <a:bodyPr/>
                    <a:lstStyle/>
                    <a:p>
                      <a:r>
                        <a:rPr lang="en-HK" dirty="0" smtClean="0"/>
                        <a:t>6.31x10</a:t>
                      </a:r>
                      <a:r>
                        <a:rPr lang="en-HK" baseline="30000" dirty="0" smtClean="0"/>
                        <a:t>-9</a:t>
                      </a:r>
                      <a:endParaRPr lang="en-US" dirty="0"/>
                    </a:p>
                  </a:txBody>
                  <a:tcPr/>
                </a:tc>
              </a:tr>
              <a:tr h="370840">
                <a:tc>
                  <a:txBody>
                    <a:bodyPr/>
                    <a:lstStyle/>
                    <a:p>
                      <a:r>
                        <a:rPr lang="en-HK" dirty="0" smtClean="0"/>
                        <a:t>Post Synaptic Density</a:t>
                      </a:r>
                      <a:endParaRPr lang="en-US" dirty="0"/>
                    </a:p>
                  </a:txBody>
                  <a:tcPr/>
                </a:tc>
                <a:tc>
                  <a:txBody>
                    <a:bodyPr/>
                    <a:lstStyle/>
                    <a:p>
                      <a:r>
                        <a:rPr lang="en-HK" dirty="0" smtClean="0"/>
                        <a:t>Purcell et al</a:t>
                      </a:r>
                      <a:endParaRPr lang="en-US" dirty="0"/>
                    </a:p>
                  </a:txBody>
                  <a:tcPr/>
                </a:tc>
                <a:tc>
                  <a:txBody>
                    <a:bodyPr/>
                    <a:lstStyle/>
                    <a:p>
                      <a:r>
                        <a:rPr lang="en-HK" dirty="0" smtClean="0"/>
                        <a:t>685</a:t>
                      </a:r>
                      <a:endParaRPr lang="en-US" dirty="0"/>
                    </a:p>
                  </a:txBody>
                  <a:tcPr/>
                </a:tc>
                <a:tc>
                  <a:txBody>
                    <a:bodyPr/>
                    <a:lstStyle/>
                    <a:p>
                      <a:r>
                        <a:rPr lang="en-HK" dirty="0" smtClean="0"/>
                        <a:t>PSD</a:t>
                      </a:r>
                      <a:endParaRPr lang="en-US" dirty="0"/>
                    </a:p>
                  </a:txBody>
                  <a:tcPr/>
                </a:tc>
                <a:tc>
                  <a:txBody>
                    <a:bodyPr/>
                    <a:lstStyle/>
                    <a:p>
                      <a:r>
                        <a:rPr lang="en-HK" dirty="0" smtClean="0"/>
                        <a:t>0.113</a:t>
                      </a:r>
                      <a:endParaRPr lang="en-US" dirty="0"/>
                    </a:p>
                  </a:txBody>
                  <a:tcPr/>
                </a:tc>
                <a:tc>
                  <a:txBody>
                    <a:bodyPr/>
                    <a:lstStyle/>
                    <a:p>
                      <a:r>
                        <a:rPr lang="en-HK" dirty="0" smtClean="0"/>
                        <a:t>0.977</a:t>
                      </a:r>
                      <a:endParaRPr lang="en-US" dirty="0"/>
                    </a:p>
                  </a:txBody>
                  <a:tcPr/>
                </a:tc>
                <a:tc>
                  <a:txBody>
                    <a:bodyPr/>
                    <a:lstStyle/>
                    <a:p>
                      <a:r>
                        <a:rPr lang="en-HK" dirty="0" smtClean="0"/>
                        <a:t>0.328</a:t>
                      </a:r>
                      <a:endParaRPr lang="en-US" dirty="0"/>
                    </a:p>
                  </a:txBody>
                  <a:tcPr/>
                </a:tc>
              </a:tr>
              <a:tr h="370840">
                <a:tc>
                  <a:txBody>
                    <a:bodyPr/>
                    <a:lstStyle/>
                    <a:p>
                      <a:r>
                        <a:rPr lang="en-HK" dirty="0" smtClean="0"/>
                        <a:t>Schizophrenia GWAS</a:t>
                      </a:r>
                      <a:endParaRPr lang="en-US" dirty="0"/>
                    </a:p>
                  </a:txBody>
                  <a:tcPr/>
                </a:tc>
                <a:tc>
                  <a:txBody>
                    <a:bodyPr/>
                    <a:lstStyle/>
                    <a:p>
                      <a:r>
                        <a:rPr lang="en-HK" dirty="0" smtClean="0"/>
                        <a:t>Purcell et al</a:t>
                      </a:r>
                      <a:endParaRPr lang="en-US" dirty="0"/>
                    </a:p>
                  </a:txBody>
                  <a:tcPr/>
                </a:tc>
                <a:tc>
                  <a:txBody>
                    <a:bodyPr/>
                    <a:lstStyle/>
                    <a:p>
                      <a:r>
                        <a:rPr lang="en-HK" dirty="0" smtClean="0"/>
                        <a:t>479</a:t>
                      </a:r>
                      <a:endParaRPr lang="en-US" dirty="0"/>
                    </a:p>
                  </a:txBody>
                  <a:tcPr/>
                </a:tc>
                <a:tc>
                  <a:txBody>
                    <a:bodyPr/>
                    <a:lstStyle/>
                    <a:p>
                      <a:r>
                        <a:rPr lang="en-HK" dirty="0" smtClean="0"/>
                        <a:t>GWAS</a:t>
                      </a:r>
                      <a:endParaRPr lang="en-US" dirty="0"/>
                    </a:p>
                  </a:txBody>
                  <a:tcPr/>
                </a:tc>
                <a:tc>
                  <a:txBody>
                    <a:bodyPr/>
                    <a:lstStyle/>
                    <a:p>
                      <a:r>
                        <a:rPr lang="en-HK" dirty="0" smtClean="0"/>
                        <a:t>0.3048</a:t>
                      </a:r>
                      <a:endParaRPr lang="en-US" dirty="0"/>
                    </a:p>
                  </a:txBody>
                  <a:tcPr/>
                </a:tc>
                <a:tc>
                  <a:txBody>
                    <a:bodyPr/>
                    <a:lstStyle/>
                    <a:p>
                      <a:r>
                        <a:rPr lang="en-HK" dirty="0" smtClean="0"/>
                        <a:t>0.551</a:t>
                      </a:r>
                      <a:endParaRPr lang="en-US" dirty="0"/>
                    </a:p>
                  </a:txBody>
                  <a:tcPr/>
                </a:tc>
                <a:tc>
                  <a:txBody>
                    <a:bodyPr/>
                    <a:lstStyle/>
                    <a:p>
                      <a:r>
                        <a:rPr lang="en-HK" dirty="0" smtClean="0"/>
                        <a:t>6.91x10</a:t>
                      </a:r>
                      <a:r>
                        <a:rPr lang="en-HK" baseline="30000" dirty="0" smtClean="0"/>
                        <a:t>-3</a:t>
                      </a:r>
                      <a:endParaRPr lang="en-US" dirty="0"/>
                    </a:p>
                  </a:txBody>
                  <a:tcPr/>
                </a:tc>
              </a:tr>
            </a:tbl>
          </a:graphicData>
        </a:graphic>
      </p:graphicFrame>
    </p:spTree>
    <p:extLst>
      <p:ext uri="{BB962C8B-B14F-4D97-AF65-F5344CB8AC3E}">
        <p14:creationId xmlns:p14="http://schemas.microsoft.com/office/powerpoint/2010/main" val="366823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Discussion</a:t>
            </a:r>
            <a:endParaRPr lang="en-US" dirty="0"/>
          </a:p>
        </p:txBody>
      </p:sp>
      <p:sp>
        <p:nvSpPr>
          <p:cNvPr id="3" name="Content Placeholder 2"/>
          <p:cNvSpPr>
            <a:spLocks noGrp="1"/>
          </p:cNvSpPr>
          <p:nvPr>
            <p:ph idx="1"/>
          </p:nvPr>
        </p:nvSpPr>
        <p:spPr/>
        <p:txBody>
          <a:bodyPr/>
          <a:lstStyle/>
          <a:p>
            <a:r>
              <a:rPr lang="en-US" dirty="0" smtClean="0"/>
              <a:t>Omega-3 rich </a:t>
            </a:r>
            <a:r>
              <a:rPr lang="en-US" dirty="0"/>
              <a:t>diet </a:t>
            </a:r>
            <a:r>
              <a:rPr lang="en-US" dirty="0" smtClean="0"/>
              <a:t>might indirectly enhance </a:t>
            </a:r>
            <a:r>
              <a:rPr lang="en-US" dirty="0"/>
              <a:t>the expression of </a:t>
            </a:r>
            <a:r>
              <a:rPr lang="en-US" i="1" dirty="0"/>
              <a:t>Sgk1</a:t>
            </a:r>
            <a:r>
              <a:rPr lang="en-US" dirty="0"/>
              <a:t> in </a:t>
            </a:r>
            <a:r>
              <a:rPr lang="en-US" dirty="0" err="1" smtClean="0"/>
              <a:t>PolyIC</a:t>
            </a:r>
            <a:r>
              <a:rPr lang="en-US" dirty="0" smtClean="0"/>
              <a:t> </a:t>
            </a:r>
            <a:r>
              <a:rPr lang="en-US" dirty="0"/>
              <a:t>exposed </a:t>
            </a:r>
            <a:r>
              <a:rPr lang="en-US" dirty="0" smtClean="0"/>
              <a:t>mice</a:t>
            </a:r>
          </a:p>
          <a:p>
            <a:pPr lvl="1"/>
            <a:r>
              <a:rPr lang="en-US" dirty="0" smtClean="0"/>
              <a:t>Leading to reduction of Schizophrenia-like behaviors</a:t>
            </a:r>
          </a:p>
          <a:p>
            <a:r>
              <a:rPr lang="en-HK" dirty="0" smtClean="0"/>
              <a:t>Functional gene sets associated with Schizophrenia also affected by MIA</a:t>
            </a:r>
          </a:p>
          <a:p>
            <a:pPr lvl="1"/>
            <a:r>
              <a:rPr lang="en-HK" dirty="0" smtClean="0"/>
              <a:t>Converging evidence</a:t>
            </a:r>
          </a:p>
          <a:p>
            <a:r>
              <a:rPr lang="en-HK" dirty="0" smtClean="0"/>
              <a:t>Small sample size</a:t>
            </a:r>
          </a:p>
          <a:p>
            <a:pPr lvl="1"/>
            <a:r>
              <a:rPr lang="en-HK" dirty="0" smtClean="0"/>
              <a:t>Insufficient power</a:t>
            </a:r>
          </a:p>
          <a:p>
            <a:pPr lvl="1"/>
            <a:r>
              <a:rPr lang="en-HK" dirty="0" smtClean="0"/>
              <a:t>Larger sample size is required for validation</a:t>
            </a:r>
            <a:endParaRPr lang="en-US" dirty="0"/>
          </a:p>
        </p:txBody>
      </p:sp>
    </p:spTree>
    <p:extLst>
      <p:ext uri="{BB962C8B-B14F-4D97-AF65-F5344CB8AC3E}">
        <p14:creationId xmlns:p14="http://schemas.microsoft.com/office/powerpoint/2010/main" val="12341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HK" dirty="0" smtClean="0"/>
              <a:t>Conclusion</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8502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Conclusion</a:t>
            </a:r>
            <a:endParaRPr lang="en-US" dirty="0"/>
          </a:p>
        </p:txBody>
      </p:sp>
      <p:sp>
        <p:nvSpPr>
          <p:cNvPr id="3" name="Content Placeholder 2"/>
          <p:cNvSpPr>
            <a:spLocks noGrp="1"/>
          </p:cNvSpPr>
          <p:nvPr>
            <p:ph idx="1"/>
          </p:nvPr>
        </p:nvSpPr>
        <p:spPr/>
        <p:txBody>
          <a:bodyPr/>
          <a:lstStyle/>
          <a:p>
            <a:r>
              <a:rPr lang="en-HK" dirty="0" smtClean="0"/>
              <a:t>Developed SHREK</a:t>
            </a:r>
          </a:p>
          <a:p>
            <a:pPr lvl="1"/>
            <a:r>
              <a:rPr lang="en-HK" dirty="0" smtClean="0"/>
              <a:t>Outperform LDSC in oligo-genic traits</a:t>
            </a:r>
          </a:p>
          <a:p>
            <a:r>
              <a:rPr lang="en-HK" dirty="0" smtClean="0"/>
              <a:t>Common Variants contribute &lt;20% of the heritability of Schizophrenia</a:t>
            </a:r>
          </a:p>
          <a:p>
            <a:r>
              <a:rPr lang="en-HK" dirty="0" smtClean="0"/>
              <a:t>Other genetic factor might involve (e.g. CNV, rare variants)</a:t>
            </a:r>
          </a:p>
          <a:p>
            <a:r>
              <a:rPr lang="en-HK" dirty="0" smtClean="0"/>
              <a:t>Possible </a:t>
            </a:r>
            <a:r>
              <a:rPr lang="en-HK" dirty="0" err="1" smtClean="0"/>
              <a:t>GxE</a:t>
            </a:r>
            <a:r>
              <a:rPr lang="en-HK" dirty="0" smtClean="0"/>
              <a:t> interaction</a:t>
            </a:r>
          </a:p>
          <a:p>
            <a:r>
              <a:rPr lang="en-HK" dirty="0" smtClean="0"/>
              <a:t>Maternal Immune Activation</a:t>
            </a:r>
          </a:p>
          <a:p>
            <a:pPr lvl="1"/>
            <a:r>
              <a:rPr lang="en-HK" dirty="0" smtClean="0"/>
              <a:t>Potentially affect gene sets that are enriched with variants associated with Schizophrenia</a:t>
            </a:r>
          </a:p>
          <a:p>
            <a:pPr lvl="1"/>
            <a:r>
              <a:rPr lang="en-HK" dirty="0" smtClean="0"/>
              <a:t>Calcium Ion Signalling and Post-Synaptic Density might be important in the </a:t>
            </a:r>
            <a:r>
              <a:rPr lang="en-US" dirty="0"/>
              <a:t>e</a:t>
            </a:r>
            <a:r>
              <a:rPr lang="en-US" dirty="0" smtClean="0"/>
              <a:t>tiology </a:t>
            </a:r>
            <a:r>
              <a:rPr lang="en-HK" dirty="0" smtClean="0"/>
              <a:t>of Schizophrenia</a:t>
            </a:r>
            <a:endParaRPr lang="en-US" dirty="0"/>
          </a:p>
        </p:txBody>
      </p:sp>
    </p:spTree>
    <p:extLst>
      <p:ext uri="{BB962C8B-B14F-4D97-AF65-F5344CB8AC3E}">
        <p14:creationId xmlns:p14="http://schemas.microsoft.com/office/powerpoint/2010/main" val="172644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HK" dirty="0" smtClean="0"/>
              <a:t>END</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7828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Proves</a:t>
            </a:r>
            <a:endParaRPr lang="en-US" dirty="0"/>
          </a:p>
        </p:txBody>
      </p:sp>
      <p:pic>
        <p:nvPicPr>
          <p:cNvPr id="12" name="Picture 1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5400" y="1918111"/>
            <a:ext cx="8309335" cy="3751627"/>
          </a:xfrm>
          <a:prstGeom prst="rect">
            <a:avLst/>
          </a:prstGeom>
        </p:spPr>
      </p:pic>
    </p:spTree>
    <p:extLst>
      <p:ext uri="{BB962C8B-B14F-4D97-AF65-F5344CB8AC3E}">
        <p14:creationId xmlns:p14="http://schemas.microsoft.com/office/powerpoint/2010/main" val="28047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Estimating SNP Heritability</a:t>
            </a:r>
            <a:endParaRPr lang="en-US" dirty="0"/>
          </a:p>
        </p:txBody>
      </p:sp>
      <p:sp>
        <p:nvSpPr>
          <p:cNvPr id="3" name="Content Placeholder 2"/>
          <p:cNvSpPr>
            <a:spLocks noGrp="1"/>
          </p:cNvSpPr>
          <p:nvPr>
            <p:ph idx="1"/>
          </p:nvPr>
        </p:nvSpPr>
        <p:spPr/>
        <p:txBody>
          <a:bodyPr/>
          <a:lstStyle/>
          <a:p>
            <a:r>
              <a:rPr lang="en-HK" dirty="0" smtClean="0"/>
              <a:t>GCTA</a:t>
            </a:r>
          </a:p>
          <a:p>
            <a:pPr lvl="1"/>
            <a:r>
              <a:rPr lang="en-HK" dirty="0" smtClean="0"/>
              <a:t>Utilizes the genetic relationship matrix (GRM)</a:t>
            </a:r>
          </a:p>
          <a:p>
            <a:pPr lvl="1"/>
            <a:r>
              <a:rPr lang="en-HK" dirty="0" smtClean="0"/>
              <a:t>Requires individual genotypes</a:t>
            </a:r>
          </a:p>
          <a:p>
            <a:r>
              <a:rPr lang="en-HK" dirty="0" smtClean="0"/>
              <a:t>LDSC</a:t>
            </a:r>
          </a:p>
          <a:p>
            <a:pPr lvl="1"/>
            <a:r>
              <a:rPr lang="en-HK" dirty="0" smtClean="0"/>
              <a:t>Assumes a polygenic model</a:t>
            </a:r>
          </a:p>
          <a:p>
            <a:pPr lvl="1"/>
            <a:r>
              <a:rPr lang="en-HK" dirty="0" smtClean="0"/>
              <a:t>Based on LD score</a:t>
            </a:r>
          </a:p>
          <a:p>
            <a:pPr lvl="2"/>
            <a:r>
              <a:rPr lang="en-HK" dirty="0" smtClean="0"/>
              <a:t>Elevation in test statistics is proportional to the LD of SNP with the causal variant</a:t>
            </a:r>
          </a:p>
          <a:p>
            <a:pPr lvl="2"/>
            <a:r>
              <a:rPr lang="en-HK" dirty="0" smtClean="0"/>
              <a:t>But not with confounding factors</a:t>
            </a:r>
          </a:p>
          <a:p>
            <a:pPr lvl="1"/>
            <a:endParaRPr lang="en-HK" dirty="0" smtClean="0"/>
          </a:p>
          <a:p>
            <a:pPr lvl="1"/>
            <a:endParaRPr lang="en-US" dirty="0"/>
          </a:p>
        </p:txBody>
      </p:sp>
    </p:spTree>
    <p:extLst>
      <p:ext uri="{BB962C8B-B14F-4D97-AF65-F5344CB8AC3E}">
        <p14:creationId xmlns:p14="http://schemas.microsoft.com/office/powerpoint/2010/main" val="40883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Proves</a:t>
            </a:r>
            <a:endParaRPr lang="en-US" dirty="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407475" y="2639028"/>
            <a:ext cx="6108944" cy="2886095"/>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07475" y="1891537"/>
            <a:ext cx="5129143" cy="659809"/>
          </a:xfrm>
          <a:prstGeom prst="rect">
            <a:avLst/>
          </a:prstGeom>
        </p:spPr>
      </p:pic>
    </p:spTree>
    <p:extLst>
      <p:ext uri="{BB962C8B-B14F-4D97-AF65-F5344CB8AC3E}">
        <p14:creationId xmlns:p14="http://schemas.microsoft.com/office/powerpoint/2010/main" val="201642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Proves</a:t>
            </a:r>
            <a:endParaRPr lang="en-US" dirty="0"/>
          </a:p>
        </p:txBody>
      </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439701" y="1683327"/>
            <a:ext cx="8699427" cy="4124945"/>
          </a:xfrm>
          <a:prstGeom prst="rect">
            <a:avLst/>
          </a:prstGeom>
        </p:spPr>
      </p:pic>
    </p:spTree>
    <p:extLst>
      <p:ext uri="{BB962C8B-B14F-4D97-AF65-F5344CB8AC3E}">
        <p14:creationId xmlns:p14="http://schemas.microsoft.com/office/powerpoint/2010/main" val="17028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Proves</a:t>
            </a:r>
            <a:endParaRPr lang="en-US" dirty="0"/>
          </a:p>
        </p:txBody>
      </p:sp>
      <p:pic>
        <p:nvPicPr>
          <p:cNvPr id="17" name="Picture 1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23079" y="1524000"/>
            <a:ext cx="8316954" cy="4338279"/>
          </a:xfrm>
          <a:prstGeom prst="rect">
            <a:avLst/>
          </a:prstGeom>
        </p:spPr>
      </p:pic>
    </p:spTree>
    <p:extLst>
      <p:ext uri="{BB962C8B-B14F-4D97-AF65-F5344CB8AC3E}">
        <p14:creationId xmlns:p14="http://schemas.microsoft.com/office/powerpoint/2010/main" val="251919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Prove</a:t>
            </a:r>
            <a:endParaRPr lang="en-US" dirty="0"/>
          </a:p>
        </p:txBody>
      </p:sp>
      <p:pic>
        <p:nvPicPr>
          <p:cNvPr id="18" name="Picture 1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95402" y="1524000"/>
            <a:ext cx="8699427" cy="4536381"/>
          </a:xfrm>
          <a:prstGeom prst="rect">
            <a:avLst/>
          </a:prstGeom>
        </p:spPr>
      </p:pic>
    </p:spTree>
    <p:extLst>
      <p:ext uri="{BB962C8B-B14F-4D97-AF65-F5344CB8AC3E}">
        <p14:creationId xmlns:p14="http://schemas.microsoft.com/office/powerpoint/2010/main" val="350848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Standard Error</a:t>
            </a:r>
            <a:endParaRPr lang="en-US" dirty="0"/>
          </a:p>
        </p:txBody>
      </p:sp>
      <p:pic>
        <p:nvPicPr>
          <p:cNvPr id="13" name="Picture 1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95402" y="1524002"/>
            <a:ext cx="6633136" cy="3393522"/>
          </a:xfrm>
          <a:prstGeom prst="rect">
            <a:avLst/>
          </a:prstGeom>
        </p:spPr>
      </p:pic>
    </p:spTree>
    <p:extLst>
      <p:ext uri="{BB962C8B-B14F-4D97-AF65-F5344CB8AC3E}">
        <p14:creationId xmlns:p14="http://schemas.microsoft.com/office/powerpoint/2010/main" val="1067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Standard Error</a:t>
            </a:r>
            <a:endParaRPr lang="en-US" dirty="0"/>
          </a:p>
        </p:txBody>
      </p:sp>
      <p:pic>
        <p:nvPicPr>
          <p:cNvPr id="20" name="Picture 1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28704" y="1524000"/>
            <a:ext cx="8835039" cy="4627814"/>
          </a:xfrm>
          <a:prstGeom prst="rect">
            <a:avLst/>
          </a:prstGeom>
        </p:spPr>
      </p:pic>
    </p:spTree>
    <p:extLst>
      <p:ext uri="{BB962C8B-B14F-4D97-AF65-F5344CB8AC3E}">
        <p14:creationId xmlns:p14="http://schemas.microsoft.com/office/powerpoint/2010/main" val="39559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Standard Error</a:t>
            </a:r>
            <a:endParaRPr lang="en-US" dirty="0"/>
          </a:p>
        </p:txBody>
      </p:sp>
      <p:sp>
        <p:nvSpPr>
          <p:cNvPr id="3" name="Content Placeholder 2"/>
          <p:cNvSpPr>
            <a:spLocks noGrp="1"/>
          </p:cNvSpPr>
          <p:nvPr>
            <p:ph idx="1"/>
          </p:nvPr>
        </p:nvSpPr>
        <p:spPr/>
        <p:txBody>
          <a:bodyPr/>
          <a:lstStyle/>
          <a:p>
            <a:r>
              <a:rPr lang="en-HK" dirty="0" smtClean="0"/>
              <a:t>The variance covariance matrix is therefore</a:t>
            </a:r>
            <a:endParaRPr lang="en-US" dirty="0"/>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55803" y="2247898"/>
            <a:ext cx="7102475" cy="1302857"/>
          </a:xfrm>
          <a:prstGeom prst="rect">
            <a:avLst/>
          </a:prstGeom>
        </p:spPr>
      </p:pic>
    </p:spTree>
    <p:extLst>
      <p:ext uri="{BB962C8B-B14F-4D97-AF65-F5344CB8AC3E}">
        <p14:creationId xmlns:p14="http://schemas.microsoft.com/office/powerpoint/2010/main" val="19871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Compare QQ</a:t>
            </a:r>
            <a:endParaRPr lang="en-US" dirty="0"/>
          </a:p>
        </p:txBody>
      </p:sp>
      <p:pic>
        <p:nvPicPr>
          <p:cNvPr id="5" name="Content Placeholder 4"/>
          <p:cNvPicPr>
            <a:picLocks noChangeAspect="1"/>
          </p:cNvPicPr>
          <p:nvPr/>
        </p:nvPicPr>
        <p:blipFill>
          <a:blip r:embed="rId2"/>
          <a:stretch>
            <a:fillRect/>
          </a:stretch>
        </p:blipFill>
        <p:spPr>
          <a:xfrm>
            <a:off x="6520180" y="2197100"/>
            <a:ext cx="5671820" cy="4051300"/>
          </a:xfrm>
          <a:prstGeom prst="rect">
            <a:avLst/>
          </a:prstGeom>
        </p:spPr>
      </p:pic>
      <p:pic>
        <p:nvPicPr>
          <p:cNvPr id="6" name="Picture 5"/>
          <p:cNvPicPr>
            <a:picLocks noChangeAspect="1"/>
          </p:cNvPicPr>
          <p:nvPr/>
        </p:nvPicPr>
        <p:blipFill>
          <a:blip r:embed="rId3"/>
          <a:stretch>
            <a:fillRect/>
          </a:stretch>
        </p:blipFill>
        <p:spPr>
          <a:xfrm>
            <a:off x="724700" y="2198400"/>
            <a:ext cx="5670000" cy="4050000"/>
          </a:xfrm>
          <a:prstGeom prst="rect">
            <a:avLst/>
          </a:prstGeom>
        </p:spPr>
      </p:pic>
      <p:sp>
        <p:nvSpPr>
          <p:cNvPr id="8" name="TextBox 7"/>
          <p:cNvSpPr txBox="1"/>
          <p:nvPr/>
        </p:nvSpPr>
        <p:spPr>
          <a:xfrm>
            <a:off x="724700" y="1827768"/>
            <a:ext cx="1590051" cy="369332"/>
          </a:xfrm>
          <a:prstGeom prst="rect">
            <a:avLst/>
          </a:prstGeom>
          <a:noFill/>
        </p:spPr>
        <p:txBody>
          <a:bodyPr wrap="none" rtlCol="0">
            <a:spAutoFit/>
          </a:bodyPr>
          <a:lstStyle/>
          <a:p>
            <a:r>
              <a:rPr lang="en-HK" dirty="0" smtClean="0"/>
              <a:t>Without batch</a:t>
            </a:r>
            <a:endParaRPr lang="en-US" dirty="0"/>
          </a:p>
        </p:txBody>
      </p:sp>
      <p:sp>
        <p:nvSpPr>
          <p:cNvPr id="9" name="TextBox 8"/>
          <p:cNvSpPr txBox="1"/>
          <p:nvPr/>
        </p:nvSpPr>
        <p:spPr>
          <a:xfrm>
            <a:off x="6520180" y="1827768"/>
            <a:ext cx="1261436" cy="369332"/>
          </a:xfrm>
          <a:prstGeom prst="rect">
            <a:avLst/>
          </a:prstGeom>
          <a:noFill/>
        </p:spPr>
        <p:txBody>
          <a:bodyPr wrap="none" rtlCol="0">
            <a:spAutoFit/>
          </a:bodyPr>
          <a:lstStyle/>
          <a:p>
            <a:r>
              <a:rPr lang="en-HK" dirty="0" smtClean="0"/>
              <a:t>With batch</a:t>
            </a:r>
            <a:endParaRPr lang="en-US" dirty="0"/>
          </a:p>
        </p:txBody>
      </p:sp>
      <p:sp>
        <p:nvSpPr>
          <p:cNvPr id="10" name="Rectangle 9"/>
          <p:cNvSpPr/>
          <p:nvPr/>
        </p:nvSpPr>
        <p:spPr>
          <a:xfrm>
            <a:off x="724700" y="1457136"/>
            <a:ext cx="4533229" cy="369332"/>
          </a:xfrm>
          <a:prstGeom prst="rect">
            <a:avLst/>
          </a:prstGeom>
        </p:spPr>
        <p:txBody>
          <a:bodyPr wrap="none">
            <a:spAutoFit/>
          </a:bodyPr>
          <a:lstStyle/>
          <a:p>
            <a:r>
              <a:rPr lang="en-HK" dirty="0"/>
              <a:t>Effect of Omega 3 in Saline injected samples </a:t>
            </a:r>
            <a:endParaRPr lang="en-US" dirty="0"/>
          </a:p>
        </p:txBody>
      </p:sp>
    </p:spTree>
    <p:extLst>
      <p:ext uri="{BB962C8B-B14F-4D97-AF65-F5344CB8AC3E}">
        <p14:creationId xmlns:p14="http://schemas.microsoft.com/office/powerpoint/2010/main" val="346074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Compare QQ</a:t>
            </a:r>
            <a:endParaRPr lang="en-US" dirty="0"/>
          </a:p>
        </p:txBody>
      </p:sp>
      <p:sp>
        <p:nvSpPr>
          <p:cNvPr id="8" name="TextBox 7"/>
          <p:cNvSpPr txBox="1"/>
          <p:nvPr/>
        </p:nvSpPr>
        <p:spPr>
          <a:xfrm>
            <a:off x="724700" y="1827768"/>
            <a:ext cx="1590051" cy="369332"/>
          </a:xfrm>
          <a:prstGeom prst="rect">
            <a:avLst/>
          </a:prstGeom>
          <a:noFill/>
        </p:spPr>
        <p:txBody>
          <a:bodyPr wrap="none" rtlCol="0">
            <a:spAutoFit/>
          </a:bodyPr>
          <a:lstStyle/>
          <a:p>
            <a:r>
              <a:rPr lang="en-HK" dirty="0" smtClean="0"/>
              <a:t>Without batch</a:t>
            </a:r>
            <a:endParaRPr lang="en-US" dirty="0"/>
          </a:p>
        </p:txBody>
      </p:sp>
      <p:sp>
        <p:nvSpPr>
          <p:cNvPr id="9" name="TextBox 8"/>
          <p:cNvSpPr txBox="1"/>
          <p:nvPr/>
        </p:nvSpPr>
        <p:spPr>
          <a:xfrm>
            <a:off x="6520180" y="1827768"/>
            <a:ext cx="1261436" cy="369332"/>
          </a:xfrm>
          <a:prstGeom prst="rect">
            <a:avLst/>
          </a:prstGeom>
          <a:noFill/>
        </p:spPr>
        <p:txBody>
          <a:bodyPr wrap="none" rtlCol="0">
            <a:spAutoFit/>
          </a:bodyPr>
          <a:lstStyle/>
          <a:p>
            <a:r>
              <a:rPr lang="en-HK" dirty="0" smtClean="0"/>
              <a:t>With batch</a:t>
            </a:r>
            <a:endParaRPr lang="en-US" dirty="0"/>
          </a:p>
        </p:txBody>
      </p:sp>
      <p:sp>
        <p:nvSpPr>
          <p:cNvPr id="3" name="Rectangle 2"/>
          <p:cNvSpPr/>
          <p:nvPr/>
        </p:nvSpPr>
        <p:spPr>
          <a:xfrm>
            <a:off x="724700" y="1427852"/>
            <a:ext cx="11467300" cy="369332"/>
          </a:xfrm>
          <a:prstGeom prst="rect">
            <a:avLst/>
          </a:prstGeom>
        </p:spPr>
        <p:txBody>
          <a:bodyPr wrap="square">
            <a:spAutoFit/>
          </a:bodyPr>
          <a:lstStyle/>
          <a:p>
            <a:r>
              <a:rPr lang="en-HK" dirty="0"/>
              <a:t>Saline injected vs </a:t>
            </a:r>
            <a:r>
              <a:rPr lang="en-HK" dirty="0" err="1"/>
              <a:t>PolyIC</a:t>
            </a:r>
            <a:r>
              <a:rPr lang="en-HK" dirty="0"/>
              <a:t> injected (with control diet e.g. Omega 6)</a:t>
            </a:r>
            <a:endParaRPr lang="en-US" dirty="0"/>
          </a:p>
        </p:txBody>
      </p:sp>
      <p:pic>
        <p:nvPicPr>
          <p:cNvPr id="10" name="Content Placeholder 4"/>
          <p:cNvPicPr>
            <a:picLocks noChangeAspect="1"/>
          </p:cNvPicPr>
          <p:nvPr/>
        </p:nvPicPr>
        <p:blipFill>
          <a:blip r:embed="rId2"/>
          <a:stretch>
            <a:fillRect/>
          </a:stretch>
        </p:blipFill>
        <p:spPr>
          <a:xfrm>
            <a:off x="6520180" y="2227684"/>
            <a:ext cx="5671820" cy="4051300"/>
          </a:xfrm>
          <a:prstGeom prst="rect">
            <a:avLst/>
          </a:prstGeom>
        </p:spPr>
      </p:pic>
      <p:pic>
        <p:nvPicPr>
          <p:cNvPr id="4" name="Picture 3"/>
          <p:cNvPicPr>
            <a:picLocks noChangeAspect="1"/>
          </p:cNvPicPr>
          <p:nvPr/>
        </p:nvPicPr>
        <p:blipFill>
          <a:blip r:embed="rId3"/>
          <a:stretch>
            <a:fillRect/>
          </a:stretch>
        </p:blipFill>
        <p:spPr>
          <a:xfrm>
            <a:off x="724700" y="2197100"/>
            <a:ext cx="5670000" cy="4050000"/>
          </a:xfrm>
          <a:prstGeom prst="rect">
            <a:avLst/>
          </a:prstGeom>
        </p:spPr>
      </p:pic>
    </p:spTree>
    <p:extLst>
      <p:ext uri="{BB962C8B-B14F-4D97-AF65-F5344CB8AC3E}">
        <p14:creationId xmlns:p14="http://schemas.microsoft.com/office/powerpoint/2010/main" val="46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Compare QQ</a:t>
            </a:r>
            <a:endParaRPr lang="en-US" dirty="0"/>
          </a:p>
        </p:txBody>
      </p:sp>
      <p:sp>
        <p:nvSpPr>
          <p:cNvPr id="8" name="TextBox 7"/>
          <p:cNvSpPr txBox="1"/>
          <p:nvPr/>
        </p:nvSpPr>
        <p:spPr>
          <a:xfrm>
            <a:off x="724700" y="1827768"/>
            <a:ext cx="1590051" cy="369332"/>
          </a:xfrm>
          <a:prstGeom prst="rect">
            <a:avLst/>
          </a:prstGeom>
          <a:noFill/>
        </p:spPr>
        <p:txBody>
          <a:bodyPr wrap="none" rtlCol="0">
            <a:spAutoFit/>
          </a:bodyPr>
          <a:lstStyle/>
          <a:p>
            <a:r>
              <a:rPr lang="en-HK" dirty="0" smtClean="0"/>
              <a:t>Without batch</a:t>
            </a:r>
            <a:endParaRPr lang="en-US" dirty="0"/>
          </a:p>
        </p:txBody>
      </p:sp>
      <p:sp>
        <p:nvSpPr>
          <p:cNvPr id="9" name="TextBox 8"/>
          <p:cNvSpPr txBox="1"/>
          <p:nvPr/>
        </p:nvSpPr>
        <p:spPr>
          <a:xfrm>
            <a:off x="6520180" y="1827768"/>
            <a:ext cx="1261436" cy="369332"/>
          </a:xfrm>
          <a:prstGeom prst="rect">
            <a:avLst/>
          </a:prstGeom>
          <a:noFill/>
        </p:spPr>
        <p:txBody>
          <a:bodyPr wrap="none" rtlCol="0">
            <a:spAutoFit/>
          </a:bodyPr>
          <a:lstStyle/>
          <a:p>
            <a:r>
              <a:rPr lang="en-HK" dirty="0" smtClean="0"/>
              <a:t>With batch</a:t>
            </a:r>
            <a:endParaRPr lang="en-US" dirty="0"/>
          </a:p>
        </p:txBody>
      </p:sp>
      <p:sp>
        <p:nvSpPr>
          <p:cNvPr id="3" name="Rectangle 2"/>
          <p:cNvSpPr/>
          <p:nvPr/>
        </p:nvSpPr>
        <p:spPr>
          <a:xfrm>
            <a:off x="724700" y="1427852"/>
            <a:ext cx="11467300" cy="369332"/>
          </a:xfrm>
          <a:prstGeom prst="rect">
            <a:avLst/>
          </a:prstGeom>
        </p:spPr>
        <p:txBody>
          <a:bodyPr wrap="square">
            <a:spAutoFit/>
          </a:bodyPr>
          <a:lstStyle/>
          <a:p>
            <a:r>
              <a:rPr lang="en-HK" dirty="0"/>
              <a:t>Effect of Omega 3 in </a:t>
            </a:r>
            <a:r>
              <a:rPr lang="en-HK" dirty="0" err="1"/>
              <a:t>PolyIC</a:t>
            </a:r>
            <a:r>
              <a:rPr lang="en-HK" dirty="0"/>
              <a:t> injected samples </a:t>
            </a:r>
            <a:endParaRPr lang="en-US" dirty="0"/>
          </a:p>
        </p:txBody>
      </p:sp>
      <p:pic>
        <p:nvPicPr>
          <p:cNvPr id="11" name="Picture 10"/>
          <p:cNvPicPr>
            <a:picLocks noChangeAspect="1"/>
          </p:cNvPicPr>
          <p:nvPr/>
        </p:nvPicPr>
        <p:blipFill>
          <a:blip r:embed="rId2"/>
          <a:stretch>
            <a:fillRect/>
          </a:stretch>
        </p:blipFill>
        <p:spPr>
          <a:xfrm>
            <a:off x="6372500" y="2198400"/>
            <a:ext cx="5670000" cy="4050000"/>
          </a:xfrm>
          <a:prstGeom prst="rect">
            <a:avLst/>
          </a:prstGeom>
        </p:spPr>
      </p:pic>
      <p:pic>
        <p:nvPicPr>
          <p:cNvPr id="5" name="Picture 4"/>
          <p:cNvPicPr>
            <a:picLocks noChangeAspect="1"/>
          </p:cNvPicPr>
          <p:nvPr/>
        </p:nvPicPr>
        <p:blipFill>
          <a:blip r:embed="rId3"/>
          <a:stretch>
            <a:fillRect/>
          </a:stretch>
        </p:blipFill>
        <p:spPr>
          <a:xfrm>
            <a:off x="628660" y="2197100"/>
            <a:ext cx="5670000" cy="4050000"/>
          </a:xfrm>
          <a:prstGeom prst="rect">
            <a:avLst/>
          </a:prstGeom>
        </p:spPr>
      </p:pic>
    </p:spTree>
    <p:extLst>
      <p:ext uri="{BB962C8B-B14F-4D97-AF65-F5344CB8AC3E}">
        <p14:creationId xmlns:p14="http://schemas.microsoft.com/office/powerpoint/2010/main" val="115407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Maternal Immune Activation</a:t>
            </a:r>
            <a:endParaRPr lang="en-US" dirty="0"/>
          </a:p>
        </p:txBody>
      </p:sp>
      <p:sp>
        <p:nvSpPr>
          <p:cNvPr id="3" name="Content Placeholder 2"/>
          <p:cNvSpPr>
            <a:spLocks noGrp="1"/>
          </p:cNvSpPr>
          <p:nvPr>
            <p:ph idx="1"/>
          </p:nvPr>
        </p:nvSpPr>
        <p:spPr/>
        <p:txBody>
          <a:bodyPr/>
          <a:lstStyle/>
          <a:p>
            <a:r>
              <a:rPr lang="en-HK" dirty="0" smtClean="0"/>
              <a:t>Environmental Factors</a:t>
            </a:r>
          </a:p>
          <a:p>
            <a:pPr lvl="1"/>
            <a:r>
              <a:rPr lang="en-HK" dirty="0" smtClean="0"/>
              <a:t>Maternal Infection</a:t>
            </a:r>
          </a:p>
          <a:p>
            <a:pPr lvl="1"/>
            <a:r>
              <a:rPr lang="en-HK" dirty="0" smtClean="0"/>
              <a:t>Estimated to account for roughly 1/3 of cases</a:t>
            </a:r>
          </a:p>
          <a:p>
            <a:r>
              <a:rPr lang="en-HK" dirty="0" smtClean="0"/>
              <a:t>Animal model</a:t>
            </a:r>
          </a:p>
          <a:p>
            <a:pPr lvl="1"/>
            <a:r>
              <a:rPr lang="en-HK" dirty="0" err="1" smtClean="0"/>
              <a:t>PolyIC</a:t>
            </a:r>
            <a:r>
              <a:rPr lang="en-HK" dirty="0" smtClean="0"/>
              <a:t> injection</a:t>
            </a:r>
          </a:p>
          <a:p>
            <a:r>
              <a:rPr lang="en-HK" dirty="0" smtClean="0"/>
              <a:t>Mechanism</a:t>
            </a:r>
          </a:p>
          <a:p>
            <a:pPr lvl="1"/>
            <a:r>
              <a:rPr lang="en-HK" dirty="0" smtClean="0"/>
              <a:t>Through changes in gene expression</a:t>
            </a:r>
            <a:endParaRPr lang="en-US" dirty="0"/>
          </a:p>
        </p:txBody>
      </p:sp>
      <p:pic>
        <p:nvPicPr>
          <p:cNvPr id="3074" name="Picture 2" descr="http://livewellchiro.com.au/wp-content/uploads/2013/09/pregnanc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143875" y="3562349"/>
            <a:ext cx="4048125"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28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8666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4855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HK" dirty="0" smtClean="0">
                    <a:latin typeface="Cambria Math" panose="02040503050406030204" pitchFamily="18" charset="0"/>
                  </a:rPr>
                  <a:t>We can express the association as</a:t>
                </a:r>
              </a:p>
              <a:p>
                <a:endParaRPr lang="en-HK" b="1" dirty="0" smtClean="0"/>
              </a:p>
              <a:p>
                <a:r>
                  <a:rPr lang="en-HK" b="1" dirty="0" smtClean="0"/>
                  <a:t>y</a:t>
                </a:r>
                <a:r>
                  <a:rPr lang="en-HK" dirty="0" smtClean="0"/>
                  <a:t> = vector of standardized phenotype</a:t>
                </a:r>
              </a:p>
              <a:p>
                <a:r>
                  <a:rPr lang="en-HK" b="1" dirty="0" smtClean="0"/>
                  <a:t>X </a:t>
                </a:r>
                <a:r>
                  <a:rPr lang="en-HK" dirty="0" smtClean="0"/>
                  <a:t>= standardized genotype matrix </a:t>
                </a:r>
              </a:p>
              <a:p>
                <a14:m>
                  <m:oMath xmlns:m="http://schemas.openxmlformats.org/officeDocument/2006/math">
                    <m:r>
                      <a:rPr lang="el-GR" b="1" i="1">
                        <a:latin typeface="Cambria Math" panose="02040503050406030204" pitchFamily="18" charset="0"/>
                      </a:rPr>
                      <m:t>𝜺</m:t>
                    </m:r>
                  </m:oMath>
                </a14:m>
                <a:r>
                  <a:rPr lang="en-US" dirty="0" smtClean="0"/>
                  <a:t> = error term</a:t>
                </a:r>
              </a:p>
              <a:p>
                <a:r>
                  <a:rPr lang="el-GR" b="1" dirty="0" smtClean="0"/>
                  <a:t>β</a:t>
                </a:r>
                <a:r>
                  <a:rPr lang="en-HK" b="1" dirty="0" smtClean="0"/>
                  <a:t> </a:t>
                </a:r>
                <a:r>
                  <a:rPr lang="en-HK" dirty="0" smtClean="0"/>
                  <a:t>= regression coefficient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3" t="-1481"/>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13872" y="2389079"/>
            <a:ext cx="1441524" cy="227048"/>
          </a:xfrm>
          <a:prstGeom prst="rect">
            <a:avLst/>
          </a:prstGeom>
        </p:spPr>
      </p:pic>
    </p:spTree>
    <p:extLst>
      <p:ext uri="{BB962C8B-B14F-4D97-AF65-F5344CB8AC3E}">
        <p14:creationId xmlns:p14="http://schemas.microsoft.com/office/powerpoint/2010/main" val="277183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a:t>
            </a:r>
            <a:endParaRPr lang="en-US" dirty="0"/>
          </a:p>
        </p:txBody>
      </p:sp>
      <p:sp>
        <p:nvSpPr>
          <p:cNvPr id="3" name="Content Placeholder 2"/>
          <p:cNvSpPr>
            <a:spLocks noGrp="1"/>
          </p:cNvSpPr>
          <p:nvPr>
            <p:ph idx="1"/>
          </p:nvPr>
        </p:nvSpPr>
        <p:spPr/>
        <p:txBody>
          <a:bodyPr/>
          <a:lstStyle/>
          <a:p>
            <a:r>
              <a:rPr lang="en-HK" dirty="0" smtClean="0"/>
              <a:t>If we assume that                                             follows the distribution</a:t>
            </a:r>
          </a:p>
          <a:p>
            <a:endParaRPr lang="en-HK" dirty="0" smtClean="0"/>
          </a:p>
          <a:p>
            <a:endParaRPr lang="en-HK" dirty="0"/>
          </a:p>
          <a:p>
            <a:r>
              <a:rPr lang="en-HK" b="1" i="1" dirty="0" smtClean="0"/>
              <a:t>H</a:t>
            </a:r>
            <a:r>
              <a:rPr lang="en-HK" i="1" dirty="0" smtClean="0"/>
              <a:t> represents </a:t>
            </a:r>
            <a:r>
              <a:rPr lang="en-HK" dirty="0" smtClean="0"/>
              <a:t>the variances of the “true” effects</a:t>
            </a:r>
          </a:p>
          <a:p>
            <a:r>
              <a:rPr lang="en-HK" dirty="0" smtClean="0"/>
              <a:t>Most importantly, heritability can then be expressed as </a:t>
            </a:r>
            <a:endParaRPr lang="en-HK" dirty="0"/>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83000" y="1828800"/>
            <a:ext cx="2276571" cy="278857"/>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971994" y="2245444"/>
            <a:ext cx="2418286" cy="1074285"/>
          </a:xfrm>
          <a:prstGeom prst="rect">
            <a:avLst/>
          </a:prstGeom>
        </p:spPr>
      </p:pic>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809982" y="4261656"/>
            <a:ext cx="4730686" cy="1959978"/>
          </a:xfrm>
          <a:prstGeom prst="rect">
            <a:avLst/>
          </a:prstGeom>
        </p:spPr>
      </p:pic>
    </p:spTree>
    <p:extLst>
      <p:ext uri="{BB962C8B-B14F-4D97-AF65-F5344CB8AC3E}">
        <p14:creationId xmlns:p14="http://schemas.microsoft.com/office/powerpoint/2010/main" val="73270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Methodology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HK" dirty="0" smtClean="0"/>
              </a:p>
              <a:p>
                <a:r>
                  <a:rPr lang="en-HK" dirty="0" smtClean="0"/>
                  <a:t>If we consider covariance between </a:t>
                </a:r>
                <a:r>
                  <a:rPr lang="en-HK" dirty="0" err="1" smtClean="0"/>
                  <a:t>SNP</a:t>
                </a:r>
                <a:r>
                  <a:rPr lang="en-HK" baseline="-25000" dirty="0" err="1" smtClean="0"/>
                  <a:t>j</a:t>
                </a:r>
                <a:r>
                  <a:rPr lang="en-HK" dirty="0" smtClean="0"/>
                  <a:t> (</a:t>
                </a:r>
                <a14:m>
                  <m:oMath xmlns:m="http://schemas.openxmlformats.org/officeDocument/2006/math">
                    <m:sSub>
                      <m:sSubPr>
                        <m:ctrlPr>
                          <a:rPr lang="en-HK" i="1" smtClean="0">
                            <a:latin typeface="Cambria Math" panose="02040503050406030204" pitchFamily="18" charset="0"/>
                          </a:rPr>
                        </m:ctrlPr>
                      </m:sSubPr>
                      <m:e>
                        <m:r>
                          <a:rPr lang="en-HK" b="0" i="1" smtClean="0">
                            <a:latin typeface="Cambria Math" panose="02040503050406030204" pitchFamily="18" charset="0"/>
                          </a:rPr>
                          <m:t>𝑥</m:t>
                        </m:r>
                      </m:e>
                      <m:sub>
                        <m:r>
                          <a:rPr lang="en-HK" b="0" i="1" smtClean="0">
                            <a:latin typeface="Cambria Math" panose="02040503050406030204" pitchFamily="18" charset="0"/>
                          </a:rPr>
                          <m:t>𝑗</m:t>
                        </m:r>
                      </m:sub>
                    </m:sSub>
                  </m:oMath>
                </a14:m>
                <a:r>
                  <a:rPr lang="en-HK" dirty="0" smtClean="0"/>
                  <a:t>) and phenotype of </a:t>
                </a:r>
                <a:r>
                  <a:rPr lang="en-HK" dirty="0" err="1" smtClean="0"/>
                  <a:t>i</a:t>
                </a:r>
                <a:r>
                  <a:rPr lang="en-HK" baseline="30000" dirty="0" err="1" smtClean="0"/>
                  <a:t>th</a:t>
                </a:r>
                <a:r>
                  <a:rPr lang="en-HK" dirty="0" smtClean="0"/>
                  <a:t> individual (</a:t>
                </a:r>
                <a14:m>
                  <m:oMath xmlns:m="http://schemas.openxmlformats.org/officeDocument/2006/math">
                    <m:sSub>
                      <m:sSubPr>
                        <m:ctrlPr>
                          <a:rPr lang="en-HK" i="1" smtClean="0">
                            <a:latin typeface="Cambria Math" panose="02040503050406030204" pitchFamily="18" charset="0"/>
                          </a:rPr>
                        </m:ctrlPr>
                      </m:sSubPr>
                      <m:e>
                        <m:r>
                          <a:rPr lang="en-HK" b="0" i="1" smtClean="0">
                            <a:latin typeface="Cambria Math" panose="02040503050406030204" pitchFamily="18" charset="0"/>
                          </a:rPr>
                          <m:t>𝑦</m:t>
                        </m:r>
                      </m:e>
                      <m:sub>
                        <m:r>
                          <a:rPr lang="en-HK" b="0" i="1" smtClean="0">
                            <a:latin typeface="Cambria Math" panose="02040503050406030204" pitchFamily="18" charset="0"/>
                          </a:rPr>
                          <m:t>𝑖</m:t>
                        </m:r>
                      </m:sub>
                    </m:sSub>
                  </m:oMath>
                </a14:m>
                <a:r>
                  <a:rPr lang="en-HK" dirty="0" smtClean="0"/>
                  <a:t>), </a:t>
                </a:r>
              </a:p>
              <a:p>
                <a:endParaRPr lang="en-HK" b="0" dirty="0" smtClean="0"/>
              </a:p>
              <a:p>
                <a:endParaRPr lang="en-HK" dirty="0" smtClean="0"/>
              </a:p>
              <a:p>
                <a:endParaRPr lang="en-HK" dirty="0"/>
              </a:p>
              <a:p>
                <a:endParaRPr lang="en-HK" dirty="0" smtClean="0"/>
              </a:p>
              <a:p>
                <a:r>
                  <a:rPr lang="en-HK" dirty="0" smtClean="0"/>
                  <a:t>Where        is the row vector of correlations of SNP j with all other SNPs</a:t>
                </a:r>
              </a:p>
              <a:p>
                <a:r>
                  <a:rPr lang="en-HK" dirty="0" smtClean="0"/>
                  <a:t>Because x and y are both standardized, we have</a:t>
                </a:r>
                <a:endParaRPr lang="en-H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7"/>
                <a:stretch>
                  <a:fillRect l="-63"/>
                </a:stretch>
              </a:blipFill>
            </p:spPr>
            <p:txBody>
              <a:bodyPr/>
              <a:lstStyle/>
              <a:p>
                <a:r>
                  <a:rPr lang="en-US">
                    <a:noFill/>
                  </a:rPr>
                  <a:t> </a:t>
                </a:r>
              </a:p>
            </p:txBody>
          </p:sp>
        </mc:Fallback>
      </mc:AlternateContent>
      <p:pic>
        <p:nvPicPr>
          <p:cNvPr id="36" name="Picture 3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75254" y="5514021"/>
            <a:ext cx="4266665" cy="263619"/>
          </a:xfrm>
          <a:prstGeom prst="rect">
            <a:avLst/>
          </a:prstGeom>
        </p:spPr>
      </p:pic>
      <p:pic>
        <p:nvPicPr>
          <p:cNvPr id="33" name="Picture 3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458306" y="2899330"/>
            <a:ext cx="3516948" cy="1772190"/>
          </a:xfrm>
          <a:prstGeom prst="rect">
            <a:avLst/>
          </a:prstGeom>
        </p:spPr>
      </p:pic>
      <p:pic>
        <p:nvPicPr>
          <p:cNvPr id="35" name="Picture 3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442346" y="5010528"/>
            <a:ext cx="297143" cy="248381"/>
          </a:xfrm>
          <a:prstGeom prst="rect">
            <a:avLst/>
          </a:prstGeom>
        </p:spPr>
      </p:pic>
      <p:pic>
        <p:nvPicPr>
          <p:cNvPr id="4" name="Picture 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36067" y="1590413"/>
            <a:ext cx="5129143" cy="659809"/>
          </a:xfrm>
          <a:prstGeom prst="rect">
            <a:avLst/>
          </a:prstGeom>
        </p:spPr>
      </p:pic>
    </p:spTree>
    <p:extLst>
      <p:ext uri="{BB962C8B-B14F-4D97-AF65-F5344CB8AC3E}">
        <p14:creationId xmlns:p14="http://schemas.microsoft.com/office/powerpoint/2010/main" val="41011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HK" dirty="0" smtClean="0"/>
                  <a:t>Now if we consider the error in the </a:t>
                </a:r>
                <a:r>
                  <a:rPr lang="en-HK" i="1" dirty="0" smtClean="0"/>
                  <a:t>observed</a:t>
                </a:r>
                <a:r>
                  <a:rPr lang="en-HK" dirty="0" smtClean="0"/>
                  <a:t> correlation, we have (define n)</a:t>
                </a:r>
              </a:p>
              <a:p>
                <a:endParaRPr lang="en-HK" dirty="0" smtClean="0"/>
              </a:p>
              <a:p>
                <a:r>
                  <a:rPr lang="en-HK" dirty="0" smtClean="0"/>
                  <a:t> Now if we define our </a:t>
                </a:r>
                <a14:m>
                  <m:oMath xmlns:m="http://schemas.openxmlformats.org/officeDocument/2006/math">
                    <m:sSup>
                      <m:sSupPr>
                        <m:ctrlPr>
                          <a:rPr lang="en-HK" i="1" smtClean="0">
                            <a:latin typeface="Cambria Math" panose="02040503050406030204" pitchFamily="18" charset="0"/>
                          </a:rPr>
                        </m:ctrlPr>
                      </m:sSupPr>
                      <m:e>
                        <m:r>
                          <m:rPr>
                            <m:sty m:val="p"/>
                          </m:rPr>
                          <a:rPr lang="el-GR" i="1" smtClean="0">
                            <a:latin typeface="Cambria Math" panose="02040503050406030204" pitchFamily="18" charset="0"/>
                          </a:rPr>
                          <m:t>χ</m:t>
                        </m:r>
                      </m:e>
                      <m:sup>
                        <m:r>
                          <a:rPr lang="en-HK" b="0" i="1" smtClean="0">
                            <a:latin typeface="Cambria Math" panose="02040503050406030204" pitchFamily="18" charset="0"/>
                          </a:rPr>
                          <m:t>2</m:t>
                        </m:r>
                      </m:sup>
                    </m:sSup>
                  </m:oMath>
                </a14:m>
                <a:r>
                  <a:rPr lang="en-US" dirty="0" smtClean="0"/>
                  <a:t> test statistic as                    , we can get</a:t>
                </a:r>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63" t="-1481"/>
                </a:stretch>
              </a:blipFill>
            </p:spPr>
            <p:txBody>
              <a:bodyPr/>
              <a:lstStyle/>
              <a:p>
                <a:r>
                  <a:rPr lang="en-US">
                    <a:noFill/>
                  </a:rPr>
                  <a:t> </a:t>
                </a:r>
              </a:p>
            </p:txBody>
          </p:sp>
        </mc:Fallback>
      </mc:AlternateContent>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40832" y="2247037"/>
            <a:ext cx="1508571" cy="516570"/>
          </a:xfrm>
          <a:prstGeom prst="rect">
            <a:avLst/>
          </a:prstGeom>
        </p:spPr>
      </p:pic>
      <p:pic>
        <p:nvPicPr>
          <p:cNvPr id="17" name="Picture 1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957779" y="2763607"/>
            <a:ext cx="990476" cy="374858"/>
          </a:xfrm>
          <a:prstGeom prst="rect">
            <a:avLst/>
          </a:prstGeom>
        </p:spPr>
      </p:pic>
      <p:pic>
        <p:nvPicPr>
          <p:cNvPr id="4" name="Picture 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708676" y="3295029"/>
            <a:ext cx="2872382" cy="2217141"/>
          </a:xfrm>
          <a:prstGeom prst="rect">
            <a:avLst/>
          </a:prstGeom>
        </p:spPr>
      </p:pic>
    </p:spTree>
    <p:extLst>
      <p:ext uri="{BB962C8B-B14F-4D97-AF65-F5344CB8AC3E}">
        <p14:creationId xmlns:p14="http://schemas.microsoft.com/office/powerpoint/2010/main" val="2809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a:t>
            </a:r>
            <a:endParaRPr lang="en-US" dirty="0"/>
          </a:p>
        </p:txBody>
      </p:sp>
      <p:sp>
        <p:nvSpPr>
          <p:cNvPr id="3" name="Content Placeholder 2"/>
          <p:cNvSpPr>
            <a:spLocks noGrp="1"/>
          </p:cNvSpPr>
          <p:nvPr>
            <p:ph idx="1"/>
          </p:nvPr>
        </p:nvSpPr>
        <p:spPr/>
        <p:txBody>
          <a:bodyPr>
            <a:normAutofit/>
          </a:bodyPr>
          <a:lstStyle/>
          <a:p>
            <a:r>
              <a:rPr lang="en-HK" dirty="0" smtClean="0"/>
              <a:t>We then want to calculate the least square estimates of </a:t>
            </a:r>
          </a:p>
          <a:p>
            <a:r>
              <a:rPr lang="en-HK" dirty="0" smtClean="0"/>
              <a:t>By differentiating                                       with respect to the vector of      ,        , we get</a:t>
            </a:r>
          </a:p>
          <a:p>
            <a:endParaRPr lang="en-HK" dirty="0" smtClean="0"/>
          </a:p>
          <a:p>
            <a:endParaRPr lang="en-HK" dirty="0" smtClean="0"/>
          </a:p>
          <a:p>
            <a:r>
              <a:rPr lang="en-HK" dirty="0" smtClean="0"/>
              <a:t>Where                            and                                 . As a result of that, we can get</a:t>
            </a:r>
          </a:p>
          <a:p>
            <a:endParaRPr lang="en-US" dirty="0"/>
          </a:p>
          <a:p>
            <a:endParaRPr lang="en-US" dirty="0"/>
          </a:p>
        </p:txBody>
      </p:sp>
      <p:pic>
        <p:nvPicPr>
          <p:cNvPr id="4" name="Picture 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671294" y="1828800"/>
            <a:ext cx="222476" cy="288000"/>
          </a:xfrm>
          <a:prstGeom prst="rect">
            <a:avLst/>
          </a:prstGeom>
        </p:spPr>
      </p:pic>
      <p:pic>
        <p:nvPicPr>
          <p:cNvPr id="5" name="Picture 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91562" y="2296837"/>
            <a:ext cx="1936762" cy="574476"/>
          </a:xfrm>
          <a:prstGeom prst="rect">
            <a:avLst/>
          </a:prstGeom>
        </p:spPr>
      </p:pic>
      <p:pic>
        <p:nvPicPr>
          <p:cNvPr id="9" name="Picture 8"/>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518481" y="3672783"/>
            <a:ext cx="1270857" cy="559238"/>
          </a:xfrm>
          <a:prstGeom prst="rect">
            <a:avLst/>
          </a:prstGeom>
        </p:spPr>
      </p:pic>
      <p:pic>
        <p:nvPicPr>
          <p:cNvPr id="11" name="Picture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59943" y="3867069"/>
            <a:ext cx="1551238" cy="246857"/>
          </a:xfrm>
          <a:prstGeom prst="rect">
            <a:avLst/>
          </a:prstGeom>
        </p:spPr>
      </p:pic>
      <p:pic>
        <p:nvPicPr>
          <p:cNvPr id="15" name="Picture 1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231003" y="2385279"/>
            <a:ext cx="260571" cy="251429"/>
          </a:xfrm>
          <a:prstGeom prst="rect">
            <a:avLst/>
          </a:prstGeom>
        </p:spPr>
      </p:pic>
      <p:pic>
        <p:nvPicPr>
          <p:cNvPr id="16" name="Picture 1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67815" y="2871313"/>
            <a:ext cx="1286095" cy="32304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753292" y="4335461"/>
            <a:ext cx="3299044" cy="368762"/>
          </a:xfrm>
          <a:prstGeom prst="rect">
            <a:avLst/>
          </a:prstGeom>
        </p:spPr>
      </p:pic>
      <p:pic>
        <p:nvPicPr>
          <p:cNvPr id="12" name="Picture 11"/>
          <p:cNvPicPr>
            <a:picLocks noChangeAspect="1"/>
          </p:cNvPicPr>
          <p:nvPr>
            <p:custDataLst>
              <p:tags r:id="rId8"/>
            </p:custDataLst>
          </p:nvPr>
        </p:nvPicPr>
        <p:blipFill>
          <a:blip r:embed="rId11" cstate="print">
            <a:extLst>
              <a:ext uri="{28A0092B-C50C-407E-A947-70E740481C1C}">
                <a14:useLocalDpi xmlns:a14="http://schemas.microsoft.com/office/drawing/2010/main" val="0"/>
              </a:ext>
            </a:extLst>
          </a:blip>
          <a:stretch>
            <a:fillRect/>
          </a:stretch>
        </p:blipFill>
        <p:spPr>
          <a:xfrm>
            <a:off x="8838303" y="2385279"/>
            <a:ext cx="222476" cy="288000"/>
          </a:xfrm>
          <a:prstGeom prst="rect">
            <a:avLst/>
          </a:prstGeom>
        </p:spPr>
      </p:pic>
    </p:spTree>
    <p:extLst>
      <p:ext uri="{BB962C8B-B14F-4D97-AF65-F5344CB8AC3E}">
        <p14:creationId xmlns:p14="http://schemas.microsoft.com/office/powerpoint/2010/main" val="65089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 – Problem of Collinearity</a:t>
            </a:r>
            <a:endParaRPr lang="en-US" dirty="0"/>
          </a:p>
        </p:txBody>
      </p:sp>
      <p:pic>
        <p:nvPicPr>
          <p:cNvPr id="2054" name="Picture 6" descr="enter image description he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14230" y="2079515"/>
            <a:ext cx="3819525" cy="31337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nter image description 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194059"/>
            <a:ext cx="2886075" cy="2486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ter image description 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0565" y="2365510"/>
            <a:ext cx="231457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6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 – Calculating the Inverse</a:t>
            </a:r>
            <a:endParaRPr lang="en-US" dirty="0"/>
          </a:p>
        </p:txBody>
      </p:sp>
      <p:sp>
        <p:nvSpPr>
          <p:cNvPr id="3" name="Content Placeholder 2"/>
          <p:cNvSpPr>
            <a:spLocks noGrp="1"/>
          </p:cNvSpPr>
          <p:nvPr>
            <p:ph idx="1"/>
          </p:nvPr>
        </p:nvSpPr>
        <p:spPr/>
        <p:txBody>
          <a:bodyPr/>
          <a:lstStyle/>
          <a:p>
            <a:r>
              <a:rPr lang="en-HK" dirty="0" smtClean="0"/>
              <a:t>Singular Value Decomposition (SVD) of a Matrix can be represented as</a:t>
            </a:r>
          </a:p>
          <a:p>
            <a:endParaRPr lang="en-HK" dirty="0" smtClean="0"/>
          </a:p>
          <a:p>
            <a:r>
              <a:rPr lang="en-HK" dirty="0" smtClean="0"/>
              <a:t>The inverse of the matrix is therefore</a:t>
            </a:r>
          </a:p>
          <a:p>
            <a:endParaRPr lang="en-HK" dirty="0"/>
          </a:p>
          <a:p>
            <a:endParaRPr lang="en-HK" dirty="0" smtClean="0"/>
          </a:p>
          <a:p>
            <a:endParaRPr lang="en-HK" dirty="0"/>
          </a:p>
          <a:p>
            <a:r>
              <a:rPr lang="en-HK" dirty="0" smtClean="0"/>
              <a:t>Truncated SVD</a:t>
            </a:r>
          </a:p>
          <a:p>
            <a:endParaRPr lang="en-US"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33303" y="2416197"/>
            <a:ext cx="1293714" cy="227048"/>
          </a:xfrm>
          <a:prstGeom prst="rect">
            <a:avLst/>
          </a:prstGeom>
        </p:spPr>
      </p:pic>
      <p:pic>
        <p:nvPicPr>
          <p:cNvPr id="11" name="Picture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75703" y="3258390"/>
            <a:ext cx="5912381" cy="1255619"/>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75704" y="5305976"/>
            <a:ext cx="4060953" cy="553143"/>
          </a:xfrm>
          <a:prstGeom prst="rect">
            <a:avLst/>
          </a:prstGeom>
        </p:spPr>
      </p:pic>
    </p:spTree>
    <p:extLst>
      <p:ext uri="{BB962C8B-B14F-4D97-AF65-F5344CB8AC3E}">
        <p14:creationId xmlns:p14="http://schemas.microsoft.com/office/powerpoint/2010/main" val="283941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Aims</a:t>
            </a:r>
            <a:endParaRPr lang="en-US" dirty="0"/>
          </a:p>
        </p:txBody>
      </p:sp>
      <p:sp>
        <p:nvSpPr>
          <p:cNvPr id="3" name="Content Placeholder 2"/>
          <p:cNvSpPr>
            <a:spLocks noGrp="1"/>
          </p:cNvSpPr>
          <p:nvPr>
            <p:ph idx="1"/>
          </p:nvPr>
        </p:nvSpPr>
        <p:spPr/>
        <p:txBody>
          <a:bodyPr/>
          <a:lstStyle/>
          <a:p>
            <a:r>
              <a:rPr lang="en-HK" dirty="0" smtClean="0"/>
              <a:t>Part 1: Estimate the SNP heritability of Schizophrenia</a:t>
            </a:r>
          </a:p>
          <a:p>
            <a:pPr lvl="1"/>
            <a:r>
              <a:rPr lang="en-HK" dirty="0" smtClean="0"/>
              <a:t>Evaluate the performance of LDSC</a:t>
            </a:r>
          </a:p>
          <a:p>
            <a:pPr lvl="1"/>
            <a:r>
              <a:rPr lang="en-HK" dirty="0" smtClean="0"/>
              <a:t>Possible improvements? E.g. Oligo-genic traits?</a:t>
            </a:r>
          </a:p>
          <a:p>
            <a:r>
              <a:rPr lang="en-HK" dirty="0" smtClean="0"/>
              <a:t>Part2: Investigate effect of maternal immune activation (MIA) on gene expression level</a:t>
            </a:r>
          </a:p>
          <a:p>
            <a:pPr lvl="1"/>
            <a:r>
              <a:rPr lang="en-HK" dirty="0" smtClean="0"/>
              <a:t>Use RNA Sequencing</a:t>
            </a:r>
          </a:p>
          <a:p>
            <a:pPr lvl="1"/>
            <a:r>
              <a:rPr lang="en-HK" dirty="0" smtClean="0"/>
              <a:t>Cerebellum from MIA exposed mouse</a:t>
            </a:r>
          </a:p>
          <a:p>
            <a:pPr lvl="1"/>
            <a:r>
              <a:rPr lang="en-HK" dirty="0" smtClean="0"/>
              <a:t>In addition, investigate the effect of diet</a:t>
            </a:r>
            <a:endParaRPr lang="en-US" dirty="0"/>
          </a:p>
        </p:txBody>
      </p:sp>
      <p:pic>
        <p:nvPicPr>
          <p:cNvPr id="1026" name="Picture 2" descr="http://aisgrnoida.com/images/sch_ob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4293" y="4219574"/>
            <a:ext cx="3048000" cy="2028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43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HK" dirty="0" smtClean="0"/>
              <a:t>SNP Heritability Estimation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9727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HK" dirty="0" smtClean="0"/>
              <a:t>Alternative to </a:t>
            </a:r>
            <a:r>
              <a:rPr lang="en-HK" dirty="0" err="1" smtClean="0"/>
              <a:t>LDSc</a:t>
            </a:r>
            <a:endParaRPr lang="en-US" dirty="0"/>
          </a:p>
        </p:txBody>
      </p:sp>
      <p:pic>
        <p:nvPicPr>
          <p:cNvPr id="2" name="Picture 1"/>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104904" y="1828802"/>
            <a:ext cx="9810286" cy="3268575"/>
          </a:xfrm>
          <a:prstGeom prst="rect">
            <a:avLst/>
          </a:prstGeom>
        </p:spPr>
      </p:pic>
    </p:spTree>
    <p:extLst>
      <p:ext uri="{BB962C8B-B14F-4D97-AF65-F5344CB8AC3E}">
        <p14:creationId xmlns:p14="http://schemas.microsoft.com/office/powerpoint/2010/main" val="67530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smtClean="0"/>
              <a:t>Methodology</a:t>
            </a:r>
            <a:endParaRPr lang="en-US" dirty="0"/>
          </a:p>
        </p:txBody>
      </p:sp>
      <p:sp>
        <p:nvSpPr>
          <p:cNvPr id="3" name="Content Placeholder 2"/>
          <p:cNvSpPr>
            <a:spLocks noGrp="1"/>
          </p:cNvSpPr>
          <p:nvPr>
            <p:ph idx="1"/>
          </p:nvPr>
        </p:nvSpPr>
        <p:spPr/>
        <p:txBody>
          <a:bodyPr/>
          <a:lstStyle/>
          <a:p>
            <a:pPr marL="274320" lvl="1">
              <a:spcBef>
                <a:spcPts val="1800"/>
              </a:spcBef>
            </a:pPr>
            <a:r>
              <a:rPr lang="en-HK" dirty="0" err="1"/>
              <a:t>Snp</a:t>
            </a:r>
            <a:r>
              <a:rPr lang="en-HK" dirty="0"/>
              <a:t> </a:t>
            </a:r>
            <a:r>
              <a:rPr lang="en-HK" dirty="0" err="1"/>
              <a:t>HeRitability</a:t>
            </a:r>
            <a:r>
              <a:rPr lang="en-HK" dirty="0"/>
              <a:t> Estimation </a:t>
            </a:r>
            <a:r>
              <a:rPr lang="en-HK" dirty="0" smtClean="0"/>
              <a:t>Kit (SHREK )</a:t>
            </a:r>
          </a:p>
          <a:p>
            <a:pPr lvl="1"/>
            <a:r>
              <a:rPr lang="en-HK" dirty="0" smtClean="0"/>
              <a:t>https</a:t>
            </a:r>
            <a:r>
              <a:rPr lang="en-HK" dirty="0"/>
              <a:t>://github.com/choishingwan/shrek/</a:t>
            </a:r>
            <a:endParaRPr lang="en-HK" dirty="0" smtClean="0"/>
          </a:p>
          <a:p>
            <a:endParaRPr lang="en-US" dirty="0"/>
          </a:p>
        </p:txBody>
      </p:sp>
      <p:pic>
        <p:nvPicPr>
          <p:cNvPr id="1026" name="Picture 2" descr="http://vignette2.wikia.nocookie.net/pizza-party-podcast/images/3/39/Shrek.jpg/revision/latest?cb=201507300335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584" y="1524000"/>
            <a:ext cx="4604824" cy="473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58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608.549"/>
  <p:tag name="ORIGINALWIDTH" val="4827.896"/>
  <p:tag name="OUTPUTDPI" val="1200"/>
  <p:tag name="LATEXADDIN" val="\documentclass{article}&#10;\usepackage{amsmath}&#10;\pagestyle{empty}&#10;\begin{document}&#10;&#10;Let $\sum_ih_i^2$ be the SNP heritability, it was found that&#10;\begin{align*}&#10;\boldsymbol{R_{sq}h^2}=&amp;\boldsymbol{f}&#10;\end{align*}&#10;Where&#10;\begin{align*}&#10;\boldsymbol{h^2} = &amp;\text{vector of }h_i^2\text{ where SNP Heritability}=\sum_ih_i^2\\&#10;\boldsymbol{R_{sq}} = &amp;\text{Matrix of LD }R^2\\&#10;\boldsymbol{f} = &amp;\text{vector of }\frac{\chi_i^2-1}{n} \text{where }n\text{ is the sample size and }\chi_i^2\text{ is the }\chi^2\text{ test statistic of SNP }i&#10;\end{align*}&#10;&#10;&#10;\end{document}"/>
  <p:tag name="IGUANATEXSIZE" val="20"/>
  <p:tag name="IGUANATEXCURSOR" val="557"/>
  <p:tag name="TRANSPARENCY" val="True"/>
  <p:tag name="FILENAME" val=""/>
  <p:tag name="INPUTTYPE" val="0"/>
  <p:tag name="LATEXENGINEID" val="0"/>
  <p:tag name="TEMPFOLDER" val="C:\Users\shingwan\Desktop\"/>
</p:tagLst>
</file>

<file path=ppt/tags/tag10.xml><?xml version="1.0" encoding="utf-8"?>
<p:tagLst xmlns:a="http://schemas.openxmlformats.org/drawingml/2006/main" xmlns:r="http://schemas.openxmlformats.org/officeDocument/2006/relationships" xmlns:p="http://schemas.openxmlformats.org/presentationml/2006/main">
  <p:tag name="ORIGINALHEIGHT" val="641.1699"/>
  <p:tag name="ORIGINALWIDTH" val="3495.313"/>
  <p:tag name="OUTPUTDPI" val="1200"/>
  <p:tag name="LATEXADDIN" val="\documentclass{article}&#10;\usepackage{amsmath}&#10;\pagestyle{empty}&#10;\begin{document}&#10;&#10;$$&#10;\mathrm{Var}(\boldsymbol f)=4\boldsymbol{R}\circ\boldsymbol{zz^t}-2\boldsymbol{R_{sq}}&#10;$$&#10;We got&#10;$$&#10;\mathrm{Var}(\hat{Heritability})=\boldsymbol{1}^t\boldsymbol{R_{sq}}\frac{4\boldsymbol{R}\circ\boldsymbol{zz^t}-2\boldsymbol{R_{sq}}&#10;}{n^2}\boldsymbol{R_{sq}1}&#10;$$&#10;&#10;&#10;\end{document}"/>
  <p:tag name="IGUANATEXSIZE" val="20"/>
  <p:tag name="IGUANATEXCURSOR" val="173"/>
  <p:tag name="TRANSPARENCY" val="True"/>
  <p:tag name="FILENAME" val=""/>
  <p:tag name="INPUTTYPE" val="0"/>
  <p:tag name="LATEXENGINEID" val="0"/>
  <p:tag name="TEMPFOLDER" val="C:\Users\shingwan\Desktop\"/>
</p:tagLst>
</file>

<file path=ppt/tags/tag11.xml><?xml version="1.0" encoding="utf-8"?>
<p:tagLst xmlns:a="http://schemas.openxmlformats.org/drawingml/2006/main" xmlns:r="http://schemas.openxmlformats.org/officeDocument/2006/relationships" xmlns:p="http://schemas.openxmlformats.org/presentationml/2006/main">
  <p:tag name="ORIGINALHEIGHT" val="111.7361"/>
  <p:tag name="ORIGINALWIDTH" val="709.4113"/>
  <p:tag name="OUTPUTDPI" val="1200"/>
  <p:tag name="LATEXADDIN" val="\documentclass{article}&#10;\usepackage{amsmath}&#10;\pagestyle{empty}&#10;\begin{document}&#10;$$&#10;\boldsymbol{y=X\beta+\epsilon}&#10;$$&#10;&#10;&#10;&#10;\end{document}"/>
  <p:tag name="IGUANATEXSIZE" val="20"/>
  <p:tag name="IGUANATEXCURSOR" val="112"/>
  <p:tag name="TRANSPARENCY" val="True"/>
  <p:tag name="FILENAME" val=""/>
  <p:tag name="INPUTTYPE" val="0"/>
  <p:tag name="LATEXENGINEID" val="0"/>
  <p:tag name="TEMPFOLDER" val="C:\Users\shingwan\Desktop\"/>
</p:tagLst>
</file>

<file path=ppt/tags/tag12.xml><?xml version="1.0" encoding="utf-8"?>
<p:tagLst xmlns:a="http://schemas.openxmlformats.org/drawingml/2006/main" xmlns:r="http://schemas.openxmlformats.org/officeDocument/2006/relationships" xmlns:p="http://schemas.openxmlformats.org/presentationml/2006/main">
  <p:tag name="ORIGINALHEIGHT" val="137.2328"/>
  <p:tag name="ORIGINALWIDTH" val="1120.36"/>
  <p:tag name="OUTPUTDPI" val="1200"/>
  <p:tag name="LATEXADDIN" val="\documentclass{article}&#10;\usepackage{amsmath}&#10;\pagestyle{empty}&#10;\begin{document}&#10;&#10;$$&#10;\beta = (\beta_1, \beta_2, \dots,\beta_m)^t&#10;$$&#10;&#10;&#10;\end{document}"/>
  <p:tag name="IGUANATEXSIZE" val="20"/>
  <p:tag name="IGUANATEXCURSOR" val="127"/>
  <p:tag name="TRANSPARENCY" val="True"/>
  <p:tag name="FILENAME" val=""/>
  <p:tag name="INPUTTYPE" val="0"/>
  <p:tag name="LATEXENGINEID" val="0"/>
  <p:tag name="TEMPFOLDER" val="C:\Users\shingwan\Desktop\"/>
</p:tagLst>
</file>

<file path=ppt/tags/tag13.xml><?xml version="1.0" encoding="utf-8"?>
<p:tagLst xmlns:a="http://schemas.openxmlformats.org/drawingml/2006/main" xmlns:r="http://schemas.openxmlformats.org/officeDocument/2006/relationships" xmlns:p="http://schemas.openxmlformats.org/presentationml/2006/main">
  <p:tag name="ORIGINALHEIGHT" val="528.684"/>
  <p:tag name="ORIGINALWIDTH" val="1190.101"/>
  <p:tag name="OUTPUTDPI" val="1200"/>
  <p:tag name="LATEXADDIN" val="\documentclass{article}&#10;\usepackage{amsmath}&#10;\pagestyle{empty}&#10;\begin{document}&#10;\begin{align*}&#10;\beta &amp;\sim f(0, \boldsymbol{H})\\&#10;\boldsymbol{H} &amp;= diag(\boldsymbol{h^2})\\&#10;\boldsymbol{h^2} &amp;= (h_1^2, h_2^2, \dots, h_m^2)^t&#10;\end{align*}&#10;&#10;&#10;&#10;\end{document}"/>
  <p:tag name="IGUANATEXSIZE" val="20"/>
  <p:tag name="IGUANATEXCURSOR" val="126"/>
  <p:tag name="TRANSPARENCY" val="True"/>
  <p:tag name="FILENAME" val=""/>
  <p:tag name="INPUTTYPE" val="0"/>
  <p:tag name="LATEXENGINEID" val="0"/>
  <p:tag name="TEMPFOLDER" val="C:\Users\shingwan\Desktop\"/>
</p:tagLst>
</file>

<file path=ppt/tags/tag14.xml><?xml version="1.0" encoding="utf-8"?>
<p:tagLst xmlns:a="http://schemas.openxmlformats.org/drawingml/2006/main" xmlns:r="http://schemas.openxmlformats.org/officeDocument/2006/relationships" xmlns:p="http://schemas.openxmlformats.org/presentationml/2006/main">
  <p:tag name="ORIGINALHEIGHT" val="1055.118"/>
  <p:tag name="ORIGINALWIDTH" val="2546.682"/>
  <p:tag name="OUTPUTDPI" val="1200"/>
  <p:tag name="LATEXADDIN" val="\documentclass{article}&#10;\usepackage{amsmath}&#10;\pagestyle{empty}&#10;\begin{document}&#10;&#10;\begin{align*}&#10;\mathrm{Var}(\boldsymbol{X\beta})&amp;=\mathrm{E}_X\mathrm{Var}_{\beta|X}(\boldsymbol{X\beta})+\mathrm{Var}_X\mathrm{E}_{\beta|X} (\boldsymbol{X\beta})\\&#10;&amp;=\mathrm{E}_X(\boldsymbol{X^t}\mathrm{Var}(\boldsymbol{\beta})\boldsymbol{X})\\&#10;&amp;=\mathrm{E}_X(\boldsymbol{X^tHX})\\&#10;&amp;=\mathrm{Tr}(\mathrm{Var}(\boldsymbol{XH}))\\&#10;&amp;=\sum_ih_i^2&#10;\end{align*}&#10;&#10;&#10;&#10;\end{document}"/>
  <p:tag name="IGUANATEXSIZE" val="20"/>
  <p:tag name="IGUANATEXCURSOR" val="410"/>
  <p:tag name="TRANSPARENCY" val="True"/>
  <p:tag name="FILENAME" val=""/>
  <p:tag name="INPUTTYPE" val="0"/>
  <p:tag name="LATEXENGINEID" val="0"/>
  <p:tag name="TEMPFOLDER" val="C:\Users\shingwan\Desktop\"/>
</p:tagLst>
</file>

<file path=ppt/tags/tag15.xml><?xml version="1.0" encoding="utf-8"?>
<p:tagLst xmlns:a="http://schemas.openxmlformats.org/drawingml/2006/main" xmlns:r="http://schemas.openxmlformats.org/officeDocument/2006/relationships" xmlns:p="http://schemas.openxmlformats.org/presentationml/2006/main">
  <p:tag name="ORIGINALHEIGHT" val="129.7338"/>
  <p:tag name="ORIGINALWIDTH" val="2099.738"/>
  <p:tag name="OUTPUTDPI" val="1200"/>
  <p:tag name="LATEXADDIN" val="\documentclass{article}&#10;\usepackage{amsmath}&#10;\pagestyle{empty}&#10;\begin{document}&#10;$$&#10;\mathrm{Cov}(x_{ij}, {y_i})=\mathrm{Cor}(x_{ij}, {y_i})= \rho_j = \boldsymbol{R_j\beta}&#10;$$&#10;&#10;&#10;&#10;\end{document}"/>
  <p:tag name="IGUANATEXSIZE" val="20"/>
  <p:tag name="IGUANATEXCURSOR" val="163"/>
  <p:tag name="TRANSPARENCY" val="True"/>
  <p:tag name="FILENAME" val=""/>
  <p:tag name="INPUTTYPE" val="0"/>
  <p:tag name="LATEXENGINEID" val="0"/>
  <p:tag name="TEMPFOLDER" val="C:\Users\shingwan\Desktop\"/>
</p:tagLst>
</file>

<file path=ppt/tags/tag16.xml><?xml version="1.0" encoding="utf-8"?>
<p:tagLst xmlns:a="http://schemas.openxmlformats.org/drawingml/2006/main" xmlns:r="http://schemas.openxmlformats.org/officeDocument/2006/relationships" xmlns:p="http://schemas.openxmlformats.org/presentationml/2006/main">
  <p:tag name="ORIGINALHEIGHT" val="872.1409"/>
  <p:tag name="ORIGINALWIDTH" val="1730.784"/>
  <p:tag name="OUTPUTDPI" val="1200"/>
  <p:tag name="LATEXADDIN" val="\documentclass{article}&#10;\usepackage{amsmath}&#10;\pagestyle{empty}&#10;\begin{document}&#10;\begin{align*}&#10;\mathrm{Cov}(x_{ij}, y_i)&amp;=\mathrm{Cov}(x_{ij}, \boldsymbol{x_i}\boldsymbol{\beta}+\boldsymbol{\epsilon})\\&#10;&amp;=\mathrm{Cov}(x_{ij},\boldsymbol{x_i}\boldsymbol{\beta})\\&#10;&amp;=\sum_j\mathrm{Cov}(x_{ij},\boldsymbol{x_i})\boldsymbol\beta\\&#10;&amp;=\boldsymbol{R_{j}\beta}&#10;\end{align*}&#10;&#10;&#10;&#10;\end{document}"/>
  <p:tag name="IGUANATEXSIZE" val="20"/>
  <p:tag name="IGUANATEXCURSOR" val="345"/>
  <p:tag name="TRANSPARENCY" val="True"/>
  <p:tag name="FILENAME" val=""/>
  <p:tag name="INPUTTYPE" val="0"/>
  <p:tag name="LATEXENGINEID" val="0"/>
  <p:tag name="TEMPFOLDER" val="C:\Users\shingwan\Desktop\"/>
</p:tagLst>
</file>

<file path=ppt/tags/tag17.xml><?xml version="1.0" encoding="utf-8"?>
<p:tagLst xmlns:a="http://schemas.openxmlformats.org/drawingml/2006/main" xmlns:r="http://schemas.openxmlformats.org/officeDocument/2006/relationships" xmlns:p="http://schemas.openxmlformats.org/presentationml/2006/main">
  <p:tag name="ORIGINALHEIGHT" val="122.2347"/>
  <p:tag name="ORIGINALWIDTH" val="146.2317"/>
  <p:tag name="OUTPUTDPI" val="1200"/>
  <p:tag name="LATEXADDIN" val="\documentclass{article}&#10;\usepackage{amsmath}&#10;\pagestyle{empty}&#10;\begin{document}&#10;&#10;$$&#10;\boldsymbol{R_j}&#10;$$&#10;&#10;&#10;\end{document}"/>
  <p:tag name="IGUANATEXSIZE" val="20"/>
  <p:tag name="IGUANATEXCURSOR" val="99"/>
  <p:tag name="TRANSPARENCY" val="True"/>
  <p:tag name="FILENAME" val=""/>
  <p:tag name="INPUTTYPE" val="0"/>
  <p:tag name="LATEXENGINEID" val="0"/>
  <p:tag name="TEMPFOLDER" val="C:\Users\shingwan\Desktop\"/>
</p:tagLst>
</file>

<file path=ppt/tags/tag18.xml><?xml version="1.0" encoding="utf-8"?>
<p:tagLst xmlns:a="http://schemas.openxmlformats.org/drawingml/2006/main" xmlns:r="http://schemas.openxmlformats.org/officeDocument/2006/relationships" xmlns:p="http://schemas.openxmlformats.org/presentationml/2006/main">
  <p:tag name="ORIGINALHEIGHT" val="324.7094"/>
  <p:tag name="ORIGINALWIDTH" val="2524.185"/>
  <p:tag name="OUTPUTDPI" val="1200"/>
  <p:tag name="LATEXADDIN" val="\documentclass{article}&#10;\usepackage{amsmath}&#10;\pagestyle{empty}&#10;\begin{document}&#10;&#10;$$&#10;Heritability = \frac{\mathrm{Var}(\boldsymbol{X\beta})}{\mathrm{Var}(\boldsymbol{y})}=\mathrm{Var}(\boldsymbol{X\beta})=\sum_ih_i^2&#10;$$&#10;&#10;&#10;\end{document}"/>
  <p:tag name="IGUANATEXSIZE" val="20"/>
  <p:tag name="IGUANATEXCURSOR" val="215"/>
  <p:tag name="TRANSPARENCY" val="True"/>
  <p:tag name="FILENAME" val=""/>
  <p:tag name="INPUTTYPE" val="0"/>
  <p:tag name="LATEXENGINEID" val="0"/>
  <p:tag name="TEMPFOLDER" val="C:\Users\shingwan\Desktop\"/>
</p:tagLst>
</file>

<file path=ppt/tags/tag19.xml><?xml version="1.0" encoding="utf-8"?>
<p:tagLst xmlns:a="http://schemas.openxmlformats.org/drawingml/2006/main" xmlns:r="http://schemas.openxmlformats.org/officeDocument/2006/relationships" xmlns:p="http://schemas.openxmlformats.org/presentationml/2006/main">
  <p:tag name="ORIGINALHEIGHT" val="254.2182"/>
  <p:tag name="ORIGINALWIDTH" val="742.4072"/>
  <p:tag name="OUTPUTDPI" val="1200"/>
  <p:tag name="LATEXADDIN" val="\documentclass{article}&#10;\usepackage{amsmath}&#10;\pagestyle{empty}&#10;\begin{document}&#10;$$&#10;\hat{\rho_j } = \rho_j+\frac{\epsilon_j}{\sqrt{n}}&#10;$$&#10;&#10;&#10;&#10;\end{document}"/>
  <p:tag name="IGUANATEXSIZE" val="20"/>
  <p:tag name="IGUANATEXCURSOR" val="122"/>
  <p:tag name="TRANSPARENCY" val="True"/>
  <p:tag name="FILENAME" val=""/>
  <p:tag name="INPUTTYPE" val="0"/>
  <p:tag name="LATEXENGINEID" val="0"/>
  <p:tag name="TEMPFOLDER" val="C:\Users\shingwan\Desktop\"/>
</p:tagLst>
</file>

<file path=ppt/tags/tag2.xml><?xml version="1.0" encoding="utf-8"?>
<p:tagLst xmlns:a="http://schemas.openxmlformats.org/drawingml/2006/main" xmlns:r="http://schemas.openxmlformats.org/officeDocument/2006/relationships" xmlns:p="http://schemas.openxmlformats.org/presentationml/2006/main">
  <p:tag name="ORIGINALHEIGHT" val="1846.269"/>
  <p:tag name="ORIGINALWIDTH" val="4089.239"/>
  <p:tag name="OUTPUTDPI" val="1200"/>
  <p:tag name="LATEXADDIN" val="\documentclass{article}&#10;\usepackage{amsmath}&#10;\pagestyle{empty}&#10;\begin{document}&#10;\begin{align}&#10;\boldsymbol{y}&amp;=\boldsymbol{X\beta+\epsilon}\\&#10;\beta&amp;=(\beta_1, \beta_2, \dots,\beta_m)^t\\&#10;\beta &amp;\sim f(0, \boldsymbol(H))\\&#10;\boldsymbol{H} &amp;= diag(\boldsymbol{h^2})\\&#10;\boldsymbol{h^2} &amp;= (h_1^2, h_2^2, \dots, h_m^2)^t&#10;\mathrm{Var}(\boldsymbol{X\beta})&amp;=\mathrm{E}_X\mathrm{Var}_{\beta|X}(\boldsymbol{X\beta})+\mathrm{Var}_X\mathrm{E}_{\beta|X} (\boldsymbol{X\beta})\nonumber\\&#10;&amp;=\mathrm{E}_X(\boldsymbol{X^t}\mathrm{Var}(\boldsymbol{\beta})\boldsymbol{X})\nonumber\\&#10;&amp;=\mathrm{E}_X(\boldsymbol{X^tHX})\nonumber\\&#10;&amp;=\mathrm{Tr}(\mathrm{Var}(\boldsymbol{XH}))\nonumber\\&#10;&amp;=\sum_ih_i^2&#10;\end{align}&#10;&#10;&#10;&#10;\end{document}"/>
  <p:tag name="IGUANATEXSIZE" val="20"/>
  <p:tag name="IGUANATEXCURSOR" val="679"/>
  <p:tag name="TRANSPARENCY" val="True"/>
  <p:tag name="FILENAME" val=""/>
  <p:tag name="INPUTTYPE" val="0"/>
  <p:tag name="LATEXENGINEID" val="0"/>
  <p:tag name="TEMPFOLDER" val="C:\Users\shingwan\Desktop\"/>
</p:tagLst>
</file>

<file path=ppt/tags/tag20.xml><?xml version="1.0" encoding="utf-8"?>
<p:tagLst xmlns:a="http://schemas.openxmlformats.org/drawingml/2006/main" xmlns:r="http://schemas.openxmlformats.org/officeDocument/2006/relationships" xmlns:p="http://schemas.openxmlformats.org/presentationml/2006/main">
  <p:tag name="ORIGINALHEIGHT" val="184.4769"/>
  <p:tag name="ORIGINALWIDTH" val="487.4391"/>
  <p:tag name="OUTPUTDPI" val="1200"/>
  <p:tag name="LATEXADDIN" val="\documentclass{article}&#10;\usepackage{amsmath}&#10;\pagestyle{empty}&#10;\begin{document}&#10;&#10;$$&#10;\chi_j^2=\hat{\rho_j^2}n&#10;$$&#10;&#10;\end{document}"/>
  <p:tag name="IGUANATEXSIZE" val="20"/>
  <p:tag name="IGUANATEXCURSOR" val="90"/>
  <p:tag name="TRANSPARENCY" val="True"/>
  <p:tag name="FILENAME" val=""/>
  <p:tag name="INPUTTYPE" val="0"/>
  <p:tag name="LATEXENGINEID" val="0"/>
  <p:tag name="TEMPFOLDER" val="C:\Users\shingwan\Desktop\"/>
</p:tagLst>
</file>

<file path=ppt/tags/tag21.xml><?xml version="1.0" encoding="utf-8"?>
<p:tagLst xmlns:a="http://schemas.openxmlformats.org/drawingml/2006/main" xmlns:r="http://schemas.openxmlformats.org/officeDocument/2006/relationships" xmlns:p="http://schemas.openxmlformats.org/presentationml/2006/main">
  <p:tag name="ORIGINALHEIGHT" val="1091.114"/>
  <p:tag name="ORIGINALWIDTH" val="1413.573"/>
  <p:tag name="OUTPUTDPI" val="1200"/>
  <p:tag name="LATEXADDIN" val="\documentclass{article}&#10;\usepackage{amsmath}&#10;\pagestyle{empty}&#10;\begin{document}&#10;&#10;\begin{align*}&#10;\chi_j^2&amp;=\hat{\rho_j^2}n\\&#10;&amp;= n\left(\boldsymbol{R_{j}\beta}+\frac{\epsilon_j}{\sqrt{n}}\right)^2\\&#10;\mathrm{E}(\chi_j^2)&amp;\approx n\boldsymbol{R_j}\boldsymbol{H}\boldsymbol{R_j}^t+1\\&#10;&amp;=n\sum_iR_{ij}^2h_j^2+1&#10;\end{align*}&#10;&#10;&#10;\end{document}"/>
  <p:tag name="IGUANATEXSIZE" val="20"/>
  <p:tag name="IGUANATEXCURSOR" val="275"/>
  <p:tag name="TRANSPARENCY" val="True"/>
  <p:tag name="FILENAME" val=""/>
  <p:tag name="INPUTTYPE" val="0"/>
  <p:tag name="LATEXENGINEID" val="0"/>
  <p:tag name="TEMPFOLDER" val="C:\Users\shingwan\Desktop\"/>
</p:tagLst>
</file>

<file path=ppt/tags/tag22.xml><?xml version="1.0" encoding="utf-8"?>
<p:tagLst xmlns:a="http://schemas.openxmlformats.org/drawingml/2006/main" xmlns:r="http://schemas.openxmlformats.org/officeDocument/2006/relationships" xmlns:p="http://schemas.openxmlformats.org/presentationml/2006/main">
  <p:tag name="ORIGINALHEIGHT" val="141.7323"/>
  <p:tag name="ORIGINALWIDTH" val="109.4863"/>
  <p:tag name="OUTPUTDPI" val="1200"/>
  <p:tag name="LATEXADDIN" val="\documentclass{article}&#10;\usepackage{amsmath}&#10;\pagestyle{empty}&#10;\begin{document}&#10;&#10;$$h_i^2$$&#10;&#10;&#10;\end{document}"/>
  <p:tag name="IGUANATEXSIZE" val="20"/>
  <p:tag name="IGUANATEXCURSOR" val="90"/>
  <p:tag name="TRANSPARENCY" val="True"/>
  <p:tag name="FILENAME" val=""/>
  <p:tag name="INPUTTYPE" val="0"/>
  <p:tag name="LATEXENGINEID" val="0"/>
  <p:tag name="TEMPFOLDER" val="C:\Users\shingwan\Desktop\"/>
</p:tagLst>
</file>

<file path=ppt/tags/tag23.xml><?xml version="1.0" encoding="utf-8"?>
<p:tagLst xmlns:a="http://schemas.openxmlformats.org/drawingml/2006/main" xmlns:r="http://schemas.openxmlformats.org/officeDocument/2006/relationships" xmlns:p="http://schemas.openxmlformats.org/presentationml/2006/main">
  <p:tag name="ORIGINALHEIGHT" val="282.7147"/>
  <p:tag name="ORIGINALWIDTH" val="953.1309"/>
  <p:tag name="OUTPUTDPI" val="1200"/>
  <p:tag name="LATEXADDIN" val="\documentclass{article}&#10;\usepackage{amsmath}&#10;\pagestyle{empty}&#10;\begin{document}&#10;&#10;$$&#10;\sum_i\left(\chi_i^2-\mathrm{E}(\chi_i^2)\right)^2&#10;$$&#10;&#10;&#10;\end{document}"/>
  <p:tag name="IGUANATEXSIZE" val="20"/>
  <p:tag name="IGUANATEXCURSOR" val="124"/>
  <p:tag name="TRANSPARENCY" val="True"/>
  <p:tag name="FILENAME" val=""/>
  <p:tag name="INPUTTYPE" val="0"/>
  <p:tag name="LATEXENGINEID" val="0"/>
  <p:tag name="TEMPFOLDER" val="C:\Users\shingwan\Desktop\"/>
</p:tagLst>
</file>

<file path=ppt/tags/tag24.xml><?xml version="1.0" encoding="utf-8"?>
<p:tagLst xmlns:a="http://schemas.openxmlformats.org/drawingml/2006/main" xmlns:r="http://schemas.openxmlformats.org/officeDocument/2006/relationships" xmlns:p="http://schemas.openxmlformats.org/presentationml/2006/main">
  <p:tag name="ORIGINALHEIGHT" val="275.2156"/>
  <p:tag name="ORIGINALWIDTH" val="625.4218"/>
  <p:tag name="OUTPUTDPI" val="1200"/>
  <p:tag name="LATEXADDIN" val="\documentclass{article}&#10;\usepackage{amsmath}&#10;\pagestyle{empty}&#10;\begin{document}&#10;$$&#10;f_i=\frac{\chi_i^2-1}{n}&#10;$$&#10;&#10;&#10;&#10;\end{document}"/>
  <p:tag name="IGUANATEXSIZE" val="20"/>
  <p:tag name="IGUANATEXCURSOR" val="103"/>
  <p:tag name="TRANSPARENCY" val="True"/>
  <p:tag name="FILENAME" val=""/>
  <p:tag name="INPUTTYPE" val="0"/>
  <p:tag name="LATEXENGINEID" val="0"/>
  <p:tag name="TEMPFOLDER" val="C:\Users\shingwan\Desktop\"/>
</p:tagLst>
</file>

<file path=ppt/tags/tag25.xml><?xml version="1.0" encoding="utf-8"?>
<p:tagLst xmlns:a="http://schemas.openxmlformats.org/drawingml/2006/main" xmlns:r="http://schemas.openxmlformats.org/officeDocument/2006/relationships" xmlns:p="http://schemas.openxmlformats.org/presentationml/2006/main">
  <p:tag name="ORIGINALHEIGHT" val="121.4848"/>
  <p:tag name="ORIGINALWIDTH" val="763.4045"/>
  <p:tag name="OUTPUTDPI" val="1200"/>
  <p:tag name="LATEXADDIN" val="\documentclass{article}&#10;\usepackage{amsmath}&#10;\pagestyle{empty}&#10;\begin{document}&#10;&#10;$$&#10;\boldsymbol{R_{sq}=R\circ R}&#10;$$&#10;&#10;&#10;\end{document}"/>
  <p:tag name="IGUANATEXSIZE" val="20"/>
  <p:tag name="IGUANATEXCURSOR" val="99"/>
  <p:tag name="TRANSPARENCY" val="True"/>
  <p:tag name="FILENAME" val=""/>
  <p:tag name="INPUTTYPE" val="0"/>
  <p:tag name="LATEXENGINEID" val="0"/>
  <p:tag name="TEMPFOLDER" val="C:\Users\shingwan\Desktop\"/>
</p:tagLst>
</file>

<file path=ppt/tags/tag26.xml><?xml version="1.0" encoding="utf-8"?>
<p:tagLst xmlns:a="http://schemas.openxmlformats.org/drawingml/2006/main" xmlns:r="http://schemas.openxmlformats.org/officeDocument/2006/relationships" xmlns:p="http://schemas.openxmlformats.org/presentationml/2006/main">
  <p:tag name="ORIGINALHEIGHT" val="123.7346"/>
  <p:tag name="ORIGINALWIDTH" val="128.2339"/>
  <p:tag name="OUTPUTDPI" val="1200"/>
  <p:tag name="LATEXADDIN" val="\documentclass{article}&#10;\usepackage{amsmath}&#10;\pagestyle{empty}&#10;\begin{document}&#10;&#10;$$\boldsymbol{\hat{h^2}}$$&#10;&#10;&#10;\end{document}"/>
  <p:tag name="IGUANATEXSIZE" val="20"/>
  <p:tag name="IGUANATEXCURSOR" val="104"/>
  <p:tag name="TRANSPARENCY" val="True"/>
  <p:tag name="FILENAME" val=""/>
  <p:tag name="INPUTTYPE" val="0"/>
  <p:tag name="LATEXENGINEID" val="0"/>
  <p:tag name="TEMPFOLDER" val="C:\Users\shingwan\Desktop\"/>
</p:tagLst>
</file>

<file path=ppt/tags/tag27.xml><?xml version="1.0" encoding="utf-8"?>
<p:tagLst xmlns:a="http://schemas.openxmlformats.org/drawingml/2006/main" xmlns:r="http://schemas.openxmlformats.org/officeDocument/2006/relationships" xmlns:p="http://schemas.openxmlformats.org/presentationml/2006/main">
  <p:tag name="ORIGINALHEIGHT" val="158.9802"/>
  <p:tag name="ORIGINALWIDTH" val="632.9208"/>
  <p:tag name="OUTPUTDPI" val="1200"/>
  <p:tag name="LATEXADDIN" val="\documentclass{article}&#10;\usepackage{amsmath}&#10;\pagestyle{empty}&#10;\begin{document}&#10;&#10;$$&#10;\boldsymbol{R_{sq}\hat{h^2}=f}&#10;$$&#10;&#10;&#10;\end{document}"/>
  <p:tag name="IGUANATEXSIZE" val="20"/>
  <p:tag name="IGUANATEXCURSOR" val="114"/>
  <p:tag name="TRANSPARENCY" val="True"/>
  <p:tag name="FILENAME" val=""/>
  <p:tag name="INPUTTYPE" val="0"/>
  <p:tag name="LATEXENGINEID" val="0"/>
  <p:tag name="TEMPFOLDER" val="C:\Users\shingwan\Desktop\"/>
</p:tagLst>
</file>

<file path=ppt/tags/tag28.xml><?xml version="1.0" encoding="utf-8"?>
<p:tagLst xmlns:a="http://schemas.openxmlformats.org/drawingml/2006/main" xmlns:r="http://schemas.openxmlformats.org/officeDocument/2006/relationships" xmlns:p="http://schemas.openxmlformats.org/presentationml/2006/main">
  <p:tag name="ORIGINALHEIGHT" val="181.4773"/>
  <p:tag name="ORIGINALWIDTH" val="1623.547"/>
  <p:tag name="OUTPUTDPI" val="1200"/>
  <p:tag name="LATEXADDIN" val="\documentclass{article}&#10;\usepackage{amsmath}&#10;\pagestyle{empty}&#10;\begin{document}&#10;&#10;$$&#10;\hat{(\text{SNP Heritability})} = \boldsymbol{1^tR_{sq}^{-1}f}&#10;$$&#10;&#10;&#10;\end{document}"/>
  <p:tag name="IGUANATEXSIZE" val="20"/>
  <p:tag name="IGUANATEXCURSOR" val="114"/>
  <p:tag name="TRANSPARENCY" val="True"/>
  <p:tag name="FILENAME" val=""/>
  <p:tag name="INPUTTYPE" val="0"/>
  <p:tag name="LATEXENGINEID" val="0"/>
  <p:tag name="TEMPFOLDER" val="C:\Users\shingwan\Desktop\"/>
</p:tagLst>
</file>

<file path=ppt/tags/tag29.xml><?xml version="1.0" encoding="utf-8"?>
<p:tagLst xmlns:a="http://schemas.openxmlformats.org/drawingml/2006/main" xmlns:r="http://schemas.openxmlformats.org/officeDocument/2006/relationships" xmlns:p="http://schemas.openxmlformats.org/presentationml/2006/main">
  <p:tag name="ORIGINALHEIGHT" val="141.7323"/>
  <p:tag name="ORIGINALWIDTH" val="109.4863"/>
  <p:tag name="OUTPUTDPI" val="1200"/>
  <p:tag name="LATEXADDIN" val="\documentclass{article}&#10;\usepackage{amsmath}&#10;\pagestyle{empty}&#10;\begin{document}&#10;&#10;$$h_i^2$$&#10;&#10;&#10;\end{document}"/>
  <p:tag name="IGUANATEXSIZE" val="20"/>
  <p:tag name="IGUANATEXCURSOR" val="90"/>
  <p:tag name="TRANSPARENCY" val="True"/>
  <p:tag name="FILENAME" val=""/>
  <p:tag name="INPUTTYPE" val="0"/>
  <p:tag name="LATEXENGINEID" val="0"/>
  <p:tag name="TEMPFOLDER" val="C:\Users\shingwan\Desktop\"/>
</p:tagLst>
</file>

<file path=ppt/tags/tag3.xml><?xml version="1.0" encoding="utf-8"?>
<p:tagLst xmlns:a="http://schemas.openxmlformats.org/drawingml/2006/main" xmlns:r="http://schemas.openxmlformats.org/officeDocument/2006/relationships" xmlns:p="http://schemas.openxmlformats.org/presentationml/2006/main">
  <p:tag name="ORIGINALHEIGHT" val="1420.323"/>
  <p:tag name="ORIGINALWIDTH" val="3006.374"/>
  <p:tag name="OUTPUTDPI" val="1200"/>
  <p:tag name="LATEXADDIN" val="\documentclass{article}&#10;\usepackage{amsmath}&#10;\pagestyle{empty}&#10;\begin{document}&#10;\begin{align*}&#10;\mathrm{Cov}(x_{ij}, y_i)&amp;=\mathrm{Cov}(x_{ij}, \boldsymbol{x_i}\boldsymbol{\beta}+\boldsymbol{\epsilon})\\&#10;&amp;=\mathrm{Cov}(x_{ij},\boldsymbol{x_i}\boldsymbol{\beta})\\&#10;&amp;=\sum_j\mathrm{Cov}(x_{ij},\boldsymbol{x_i})\boldsymbol\beta\\&#10;&amp;=\boldsymbol{R_{j}\beta}&#10;\end{align*}&#10;As X and y are standardized, &#10;$$&#10;\mathrm{Cov}(x_{ij},y_i)=\mathrm{Cor}(x_{ij}, y_i)=\rho_j&#10;$$&#10;&#10;&#10;\end{document}"/>
  <p:tag name="IGUANATEXSIZE" val="20"/>
  <p:tag name="IGUANATEXCURSOR" val="456"/>
  <p:tag name="TRANSPARENCY" val="True"/>
  <p:tag name="FILENAME" val=""/>
  <p:tag name="INPUTTYPE" val="0"/>
  <p:tag name="LATEXENGINEID" val="0"/>
  <p:tag name="TEMPFOLDER" val="C:\Users\shingwan\Desktop\"/>
</p:tagLst>
</file>

<file path=ppt/tags/tag30.xml><?xml version="1.0" encoding="utf-8"?>
<p:tagLst xmlns:a="http://schemas.openxmlformats.org/drawingml/2006/main" xmlns:r="http://schemas.openxmlformats.org/officeDocument/2006/relationships" xmlns:p="http://schemas.openxmlformats.org/presentationml/2006/main">
  <p:tag name="ORIGINALHEIGHT" val="111.7361"/>
  <p:tag name="ORIGINALWIDTH" val="636.6704"/>
  <p:tag name="OUTPUTDPI" val="1200"/>
  <p:tag name="LATEXADDIN" val="\documentclass{article}&#10;\usepackage{amsmath}&#10;\pagestyle{empty}&#10;\begin{document}&#10;&#10;&#10;$$&#10;\boldsymbol{A} = \boldsymbol{U\Sigma V}^t&#10;$$&#10;&#10;\end{document}"/>
  <p:tag name="IGUANATEXSIZE" val="20"/>
  <p:tag name="IGUANATEXCURSOR" val="126"/>
  <p:tag name="TRANSPARENCY" val="True"/>
  <p:tag name="FILENAME" val=""/>
  <p:tag name="INPUTTYPE" val="0"/>
  <p:tag name="LATEXENGINEID" val="0"/>
  <p:tag name="TEMPFOLDER" val="C:\Users\shingwan\Desktop\"/>
</p:tagLst>
</file>

<file path=ppt/tags/tag31.xml><?xml version="1.0" encoding="utf-8"?>
<p:tagLst xmlns:a="http://schemas.openxmlformats.org/drawingml/2006/main" xmlns:r="http://schemas.openxmlformats.org/officeDocument/2006/relationships" xmlns:p="http://schemas.openxmlformats.org/presentationml/2006/main">
  <p:tag name="ORIGINALHEIGHT" val="617.9227"/>
  <p:tag name="ORIGINALWIDTH" val="2909.636"/>
  <p:tag name="OUTPUTDPI" val="1200"/>
  <p:tag name="LATEXADDIN" val="\documentclass{article}&#10;\usepackage{amsmath}&#10;\pagestyle{empty}&#10;\begin{document}&#10;&#10;&#10;$$&#10;\boldsymbol{A}^{-1}=\boldsymbol{V\Sigma}^{-1}\boldsymbol{U}^t&#10;$$&#10;where&#10;$$&#10;\boldsymbol{\Sigma}^{-1}= diag(\frac{1}{\sigma_1},\frac{1}{\sigma_2},\dots,\frac{1}{\sigma_n})&#10;$$&#10;\end{document}"/>
  <p:tag name="IGUANATEXSIZE" val="20"/>
  <p:tag name="IGUANATEXCURSOR" val="189"/>
  <p:tag name="TRANSPARENCY" val="True"/>
  <p:tag name="FILENAME" val=""/>
  <p:tag name="INPUTTYPE" val="0"/>
  <p:tag name="LATEXENGINEID" val="0"/>
  <p:tag name="TEMPFOLDER" val="C:\Users\shingwan\Desktop\"/>
</p:tagLst>
</file>

<file path=ppt/tags/tag32.xml><?xml version="1.0" encoding="utf-8"?>
<p:tagLst xmlns:a="http://schemas.openxmlformats.org/drawingml/2006/main" xmlns:r="http://schemas.openxmlformats.org/officeDocument/2006/relationships" xmlns:p="http://schemas.openxmlformats.org/presentationml/2006/main">
  <p:tag name="ORIGINALHEIGHT" val="272.216"/>
  <p:tag name="ORIGINALWIDTH" val="1998.5"/>
  <p:tag name="OUTPUTDPI" val="1200"/>
  <p:tag name="LATEXADDIN" val="\documentclass{article}&#10;\usepackage{amsmath}&#10;\pagestyle{empty}&#10;\begin{document}&#10;&#10;$$&#10;\boldsymbol{\Sigma^{-1}_k}=diag(\frac{1}{\sigma_1},\frac{1}{\sigma_2}, \dots,\frac{1}{\sigma_k},0,\dots,0)&#10;$$&#10;&#10;&#10;\end{document}"/>
  <p:tag name="IGUANATEXSIZE" val="20"/>
  <p:tag name="IGUANATEXCURSOR" val="115"/>
  <p:tag name="TRANSPARENCY" val="True"/>
  <p:tag name="FILENAME" val=""/>
  <p:tag name="INPUTTYPE" val="0"/>
  <p:tag name="LATEXENGINEID" val="0"/>
  <p:tag name="TEMPFOLDER" val="C:\Users\shingwan\Desktop\"/>
</p:tagLst>
</file>

<file path=ppt/tags/tag4.xml><?xml version="1.0" encoding="utf-8"?>
<p:tagLst xmlns:a="http://schemas.openxmlformats.org/drawingml/2006/main" xmlns:r="http://schemas.openxmlformats.org/officeDocument/2006/relationships" xmlns:p="http://schemas.openxmlformats.org/presentationml/2006/main">
  <p:tag name="ORIGINALHEIGHT" val="324.7094"/>
  <p:tag name="ORIGINALWIDTH" val="2524.185"/>
  <p:tag name="OUTPUTDPI" val="1200"/>
  <p:tag name="LATEXADDIN" val="\documentclass{article}&#10;\usepackage{amsmath}&#10;\pagestyle{empty}&#10;\begin{document}&#10;&#10;$$&#10;Heritability = \frac{\mathrm{Var}(\boldsymbol{X\beta})}{\mathrm{Var}(\boldsymbol{y})}=\mathrm{Var}(\boldsymbol{X\beta})=\sum_ih_i^2&#10;$$&#10;&#10;&#10;\end{document}"/>
  <p:tag name="IGUANATEXSIZE" val="20"/>
  <p:tag name="IGUANATEXCURSOR" val="215"/>
  <p:tag name="TRANSPARENCY" val="True"/>
  <p:tag name="FILENAME" val=""/>
  <p:tag name="INPUTTYPE" val="0"/>
  <p:tag name="LATEXENGINEID" val="0"/>
  <p:tag name="TEMPFOLDER" val="C:\Users\shingwan\Desktop\"/>
</p:tagLst>
</file>

<file path=ppt/tags/tag5.xml><?xml version="1.0" encoding="utf-8"?>
<p:tagLst xmlns:a="http://schemas.openxmlformats.org/drawingml/2006/main" xmlns:r="http://schemas.openxmlformats.org/officeDocument/2006/relationships" xmlns:p="http://schemas.openxmlformats.org/presentationml/2006/main">
  <p:tag name="ORIGINALHEIGHT" val="2029.996"/>
  <p:tag name="ORIGINALWIDTH" val="4281.215"/>
  <p:tag name="OUTPUTDPI" val="1200"/>
  <p:tag name="LATEXADDIN" val="\documentclass{article}&#10;\usepackage{amsmath}&#10;\pagestyle{empty}&#10;\begin{document}&#10;\begin{align}&#10;\hat{\rho_j } &amp;= \rho_j+\frac{\epsilon_j}{\sqrt{n}}\\&#10;\hat{\rho_j}&amp;\sim f\left(\rho_j, \frac{(1-\rho_j^2)^2}{n}\right)\\&#10;\mathrm{E}(\epsilon_j|\rho_j)&amp;\sim 0\\&#10;\mathrm{Var}(\epsilon_j|\rho_j)&amp;\sim 1&#10;\end{align}&#10;We can then define our z and $\chi2$ statistic as&#10;\begin{align}&#10;z_j&amp;=\hat{\rho_j}\sqrt{n}\\&#10;\chi_i^2&amp;=z_i^2\nonumber\\&#10;&amp;=\hat{\rho_i^2}n&#10;\end{align}&#10;&#10;&#10;\end{document}"/>
  <p:tag name="IGUANATEXSIZE" val="20"/>
  <p:tag name="IGUANATEXCURSOR" val="421"/>
  <p:tag name="TRANSPARENCY" val="True"/>
  <p:tag name="FILENAME" val=""/>
  <p:tag name="INPUTTYPE" val="0"/>
  <p:tag name="LATEXENGINEID" val="0"/>
  <p:tag name="TEMPFOLDER" val="C:\Users\shingwan\Desktop\"/>
</p:tagLst>
</file>

<file path=ppt/tags/tag6.xml><?xml version="1.0" encoding="utf-8"?>
<p:tagLst xmlns:a="http://schemas.openxmlformats.org/drawingml/2006/main" xmlns:r="http://schemas.openxmlformats.org/officeDocument/2006/relationships" xmlns:p="http://schemas.openxmlformats.org/presentationml/2006/main">
  <p:tag name="ORIGINALHEIGHT" val="2134.983"/>
  <p:tag name="ORIGINALWIDTH" val="4092.988"/>
  <p:tag name="OUTPUTDPI" val="1200"/>
  <p:tag name="LATEXADDIN" val="\documentclass{article}&#10;\usepackage{amsmath}&#10;\pagestyle{empty}&#10;\begin{document}&#10;&#10;\begin{align}&#10;\chi_j^2&amp;=\hat{\rho_j^2}n\nonumber\\&#10;&amp;= n\left(\boldsymbol{R_{j}\beta}+\frac{\epsilon_j}{\sqrt{n}}\right)^2\\&#10;\mathrm{E}(\chi_j^2)&amp;\approx n\boldsymbol{R_j}^t\boldsymbol{H}\boldsymbol{R_j}+1\nonumber\\&#10;&amp;=n\sum_iR_{ij}^2h_j^2+1\\&#10;\sum_i\left(\chi_i^2-\mathrm{E}\left(\chi_i^2\right)\right)^2&amp;=\sum_i\left(\chi_i^2-\left(n\sum_jR_{ij}^2\hat{h^2_i}+1\right)\right)^2&#10;\end{align}&#10;&#10;If we define&#10;$$&#10;f_i=\frac{\chi_i^2-1}{n}&#10;$$&#10;&#10;&#10;&#10;\end{document}"/>
  <p:tag name="IGUANATEXSIZE" val="20"/>
  <p:tag name="IGUANATEXCURSOR" val="294"/>
  <p:tag name="TRANSPARENCY" val="True"/>
  <p:tag name="FILENAME" val=""/>
  <p:tag name="INPUTTYPE" val="0"/>
  <p:tag name="LATEXENGINEID" val="0"/>
  <p:tag name="TEMPFOLDER" val="C:\Users\shingwan\Desktop\"/>
</p:tagLst>
</file>

<file path=ppt/tags/tag7.xml><?xml version="1.0" encoding="utf-8"?>
<p:tagLst xmlns:a="http://schemas.openxmlformats.org/drawingml/2006/main" xmlns:r="http://schemas.openxmlformats.org/officeDocument/2006/relationships" xmlns:p="http://schemas.openxmlformats.org/presentationml/2006/main">
  <p:tag name="ORIGINALHEIGHT" val="2232.471"/>
  <p:tag name="ORIGINALWIDTH" val="4281.215"/>
  <p:tag name="OUTPUTDPI" val="1200"/>
  <p:tag name="LATEXADDIN" val="\documentclass{article}&#10;\usepackage{amsmath}&#10;\pagestyle{empty}&#10;\begin{document}&#10;&#10;We get&#10;\begin{align}&#10;\sum_i\left(\chi_i^2-\mathrm{E}\left(\chi_i^2\right)^2\right)&amp;=sum_i\left(f_i-\sum_jR_{ij}^2h_i^2\right)^2\\&#10;&amp;=\boldsymbol{f^tf-2f^tR_{sq}\hat{h^2}+\hat{h^2}R^t_{sq}R_{sq}\hat{h^2}}&#10;\end{align}&#10;where $\boldsymbol{R_{sq}=R\circ R}$. By differentiating with respect to $\hat{h^2}$, we get&#10;\begin{align}&#10;2\boldsymbol{R_{sq}^t}\boldsymbol{R_{sq}}\boldsymbol{\hat{h^2}}-2\boldsymbol{R_{sq}f}&amp;=0\\&#10;\boldsymbol{R_{sq}\hat{h^2}}&amp;=\boldsymbol{f}\\&#10;\boldsymbol{\hat{h^2}}&amp;=\boldsymbol{R_{sq}^{-1}f}\\&#10;\hat{\text{SNP Heritability}}&amp;=\boldsymbol{1}^t\boldsymbol{R_{sq}^{-1}f}&#10;\end{align}&#10;&#10;\end{document}"/>
  <p:tag name="IGUANATEXSIZE" val="20"/>
  <p:tag name="IGUANATEXCURSOR" val="564"/>
  <p:tag name="TRANSPARENCY" val="True"/>
  <p:tag name="FILENAME" val=""/>
  <p:tag name="INPUTTYPE" val="0"/>
  <p:tag name="LATEXENGINEID" val="0"/>
  <p:tag name="TEMPFOLDER" val="C:\Users\shingwan\Desktop\"/>
</p:tagLst>
</file>

<file path=ppt/tags/tag8.xml><?xml version="1.0" encoding="utf-8"?>
<p:tagLst xmlns:a="http://schemas.openxmlformats.org/drawingml/2006/main" xmlns:r="http://schemas.openxmlformats.org/officeDocument/2006/relationships" xmlns:p="http://schemas.openxmlformats.org/presentationml/2006/main">
  <p:tag name="ORIGINALHEIGHT" val="1670.041"/>
  <p:tag name="ORIGINALWIDTH" val="3264.342"/>
  <p:tag name="OUTPUTDPI" val="1200"/>
  <p:tag name="LATEXADDIN" val="\documentclass{article}&#10;\usepackage{amsmath}&#10;\pagestyle{empty}&#10;\begin{document}&#10;\begin{align}&#10;\mathrm{E}[x_i]&amp;=\mathrm{E}[z_i+\mu_i] \nonumber\\&#10;&amp;=\mu_i\\&#10;\mathrm{Var}(x_i)&amp;=\mathrm{E}[x_i^2]-\mathrm{E}[x_i]^2\nonumber\\&#10;&amp;=\mathrm{E}[z_i^2+\mu_i^2+2z_i\mu_i]-\mu_i^2\nonumber\\&#10;&amp;=\mathrm{E}[z_i^2]+\mathrm{E}[\mu_i^2]-\mu_i^2\nonumber\\&#10;&amp;=1\\&#10;\mathrm{Cov}(x_i,x_j)&amp;=\mathrm{E}[x_ix_j]-\mathrm{E}[x_i]\mathrm{E}[x_j]\nonumber\\&#10;&amp;=\mathrm{E}[(z_i+\mu_i)(z_j+\mu_j)]-\mu_i\mu_j\nonumber\\&#10;&amp;=\mathrm{E}[z_iz_j]&#10;\end{align}&#10;&#10;&#10;\end{document}"/>
  <p:tag name="IGUANATEXSIZE" val="20"/>
  <p:tag name="IGUANATEXCURSOR" val="485"/>
  <p:tag name="TRANSPARENCY" val="True"/>
  <p:tag name="FILENAME" val=""/>
  <p:tag name="INPUTTYPE" val="0"/>
  <p:tag name="LATEXENGINEID" val="0"/>
  <p:tag name="TEMPFOLDER" val="C:\Users\shingwan\Desktop\"/>
</p:tagLst>
</file>

<file path=ppt/tags/tag9.xml><?xml version="1.0" encoding="utf-8"?>
<p:tagLst xmlns:a="http://schemas.openxmlformats.org/drawingml/2006/main" xmlns:r="http://schemas.openxmlformats.org/officeDocument/2006/relationships" xmlns:p="http://schemas.openxmlformats.org/presentationml/2006/main">
  <p:tag name="ORIGINALHEIGHT" val="2277.465"/>
  <p:tag name="ORIGINALWIDTH" val="4347.957"/>
  <p:tag name="OUTPUTDPI" val="1200"/>
  <p:tag name="LATEXADDIN" val="\documentclass{article}&#10;\usepackage{amsmath}&#10;\pagestyle{empty}&#10;\begin{document}&#10;\begin{align}&#10;\mathrm{Cov}(\chi_i^2, \chi_j^2)&amp;=\mathrm{Cov}\left((z_i+\mu_i)^2,(z_j+\mu_j)^2\right)\nonumber\\&#10;&amp;=\mathrm{Cov}\left(z_i^2+\mu_i^2+2z_i\mu_i, z_i^2+\mu_j^2+2z_j\mu_j \right)\nonumber\\&#10;&amp;=\mathrm{Cov}(z_i^2, z_j^2)+\mathrm{Cov}(z_i^2, 2z_j\mu_j)+\mathrm{Cov}(z_j^2, 2z_i\mu_i)+\mathrm{Cov}(2z_i\mu_i,2z_j\mu_j)\nonumber\\&#10;&amp;=\mathrm{Cov}(z_i^2,z_j^2)+4\mu_i\mu_j\mathrm{Cov}(z_i,z_j)\nonumber\\&#10;&amp;=2R_{ij}^2+4\mu_i\mu_jR_{ij}&#10;\end{align}&#10;Now because&#10;\begin{align}&#10;\mathrm{E}(z_iz_j^t) &amp;= R_{ij}+\mu_i\mu_j \nonumber \\&#10;\mathrm{E}(z_iz_j^t-R_{ij})&amp;=\mu_i\mu_j&#10;\end{align}&#10;Therefore&#10;\begin{align}&#10;\mathrm{Cov}(\chi_i^2, \chi_j^2)=4R_{ij}z_iz_j-2R_{ij}^2&#10;\end{align}&#10;&#10;\end{document}"/>
  <p:tag name="IGUANATEXSIZE" val="20"/>
  <p:tag name="IGUANATEXCURSOR" val="727"/>
  <p:tag name="TRANSPARENCY" val="True"/>
  <p:tag name="FILENAME" val=""/>
  <p:tag name="INPUTTYPE" val="0"/>
  <p:tag name="LATEXENGINEID" val="0"/>
  <p:tag name="TEMPFOLDER" val="C:\Users\shingwan\Desktop\"/>
</p:tagLst>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F180B1C-2212-497F-A259-C959ADD048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2225</Words>
  <Application>Microsoft Office PowerPoint</Application>
  <PresentationFormat>Widescreen</PresentationFormat>
  <Paragraphs>629</Paragraphs>
  <Slides>58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Cambria</vt:lpstr>
      <vt:lpstr>Cambria Math</vt:lpstr>
      <vt:lpstr>Red Line Business 16x9</vt:lpstr>
      <vt:lpstr>The Genetics of Schizophrenia</vt:lpstr>
      <vt:lpstr>Schizophrenia</vt:lpstr>
      <vt:lpstr>Polygenic Etiology of Schizophrenia</vt:lpstr>
      <vt:lpstr>Estimating SNP Heritability</vt:lpstr>
      <vt:lpstr>Maternal Immune Activation</vt:lpstr>
      <vt:lpstr>Aims</vt:lpstr>
      <vt:lpstr>SNP Heritability Estimation</vt:lpstr>
      <vt:lpstr>Alternative to LDSc</vt:lpstr>
      <vt:lpstr>Methodology</vt:lpstr>
      <vt:lpstr>Methodology</vt:lpstr>
      <vt:lpstr>Results (Quantitative Trait)</vt:lpstr>
      <vt:lpstr>Results (Quantitative Trait)</vt:lpstr>
      <vt:lpstr>Results (Quantitative Trait)</vt:lpstr>
      <vt:lpstr>Results (case Control 100 Causal)</vt:lpstr>
      <vt:lpstr>Results (Case Control 100 Causal)</vt:lpstr>
      <vt:lpstr>PowerPoint Presentation</vt:lpstr>
      <vt:lpstr>Results (Extreme Phenotype)</vt:lpstr>
      <vt:lpstr>Results (Extreme Phenotype)</vt:lpstr>
      <vt:lpstr>Result (Real Data)</vt:lpstr>
      <vt:lpstr>Discussion</vt:lpstr>
      <vt:lpstr>Discussion</vt:lpstr>
      <vt:lpstr>Maternal Immune Activation</vt:lpstr>
      <vt:lpstr>Maternal Immune Activation</vt:lpstr>
      <vt:lpstr>sample</vt:lpstr>
      <vt:lpstr>Methodology</vt:lpstr>
      <vt:lpstr>Quality Control</vt:lpstr>
      <vt:lpstr>Statistic Model</vt:lpstr>
      <vt:lpstr>Results</vt:lpstr>
      <vt:lpstr>Results</vt:lpstr>
      <vt:lpstr>Results</vt:lpstr>
      <vt:lpstr>Expression of sgk1</vt:lpstr>
      <vt:lpstr>Function of Sgk1</vt:lpstr>
      <vt:lpstr>Gene Set analysis</vt:lpstr>
      <vt:lpstr>Gene set</vt:lpstr>
      <vt:lpstr>Discussion</vt:lpstr>
      <vt:lpstr>Conclusion</vt:lpstr>
      <vt:lpstr>Conclusion</vt:lpstr>
      <vt:lpstr>END</vt:lpstr>
      <vt:lpstr>Proves</vt:lpstr>
      <vt:lpstr>Proves</vt:lpstr>
      <vt:lpstr>Proves</vt:lpstr>
      <vt:lpstr>Proves</vt:lpstr>
      <vt:lpstr>Prove</vt:lpstr>
      <vt:lpstr>Standard Error</vt:lpstr>
      <vt:lpstr>Standard Error</vt:lpstr>
      <vt:lpstr>Standard Error</vt:lpstr>
      <vt:lpstr>Compare QQ</vt:lpstr>
      <vt:lpstr>Compare QQ</vt:lpstr>
      <vt:lpstr>Compare QQ</vt:lpstr>
      <vt:lpstr>PowerPoint Presentation</vt:lpstr>
      <vt:lpstr>PowerPoint Presentation</vt:lpstr>
      <vt:lpstr>Methodology</vt:lpstr>
      <vt:lpstr>Methodology</vt:lpstr>
      <vt:lpstr>Methodology</vt:lpstr>
      <vt:lpstr>Methodology</vt:lpstr>
      <vt:lpstr>Methodology</vt:lpstr>
      <vt:lpstr>Methodology – Problem of Collinearity</vt:lpstr>
      <vt:lpstr>Methodology – Calculating the Inverse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2016-03-30T04:07:46Z</dcterms:created>
  <dcterms:modified xsi:type="dcterms:W3CDTF">2016-04-08T01:49:40Z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